
<file path=[Content_Types].xml><?xml version="1.0" encoding="utf-8"?>
<Types xmlns="http://schemas.openxmlformats.org/package/2006/content-types">
  <Default Extension="png" ContentType="image/png"/>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912" r:id="rId2"/>
    <p:sldMasterId id="2147483926" r:id="rId3"/>
    <p:sldMasterId id="2147483950" r:id="rId4"/>
    <p:sldMasterId id="2147483962" r:id="rId5"/>
  </p:sldMasterIdLst>
  <p:notesMasterIdLst>
    <p:notesMasterId r:id="rId31"/>
  </p:notesMasterIdLst>
  <p:handoutMasterIdLst>
    <p:handoutMasterId r:id="rId32"/>
  </p:handoutMasterIdLst>
  <p:sldIdLst>
    <p:sldId id="608" r:id="rId6"/>
    <p:sldId id="686" r:id="rId7"/>
    <p:sldId id="689" r:id="rId8"/>
    <p:sldId id="675" r:id="rId9"/>
    <p:sldId id="695" r:id="rId10"/>
    <p:sldId id="633" r:id="rId11"/>
    <p:sldId id="634" r:id="rId12"/>
    <p:sldId id="638" r:id="rId13"/>
    <p:sldId id="676" r:id="rId14"/>
    <p:sldId id="656" r:id="rId15"/>
    <p:sldId id="632" r:id="rId16"/>
    <p:sldId id="677" r:id="rId17"/>
    <p:sldId id="648" r:id="rId18"/>
    <p:sldId id="650" r:id="rId19"/>
    <p:sldId id="641" r:id="rId20"/>
    <p:sldId id="691" r:id="rId21"/>
    <p:sldId id="652" r:id="rId22"/>
    <p:sldId id="678" r:id="rId23"/>
    <p:sldId id="659" r:id="rId24"/>
    <p:sldId id="660" r:id="rId25"/>
    <p:sldId id="662" r:id="rId26"/>
    <p:sldId id="681" r:id="rId27"/>
    <p:sldId id="645" r:id="rId28"/>
    <p:sldId id="696" r:id="rId29"/>
    <p:sldId id="673" r:id="rId30"/>
  </p:sldIdLst>
  <p:sldSz cx="9144000" cy="6858000" type="screen4x3"/>
  <p:notesSz cx="6797675" cy="9926638"/>
  <p:defaultTextStyle>
    <a:defPPr>
      <a:defRPr lang="en-GB"/>
    </a:defPPr>
    <a:lvl1pPr algn="l" rtl="0" fontAlgn="base">
      <a:lnSpc>
        <a:spcPct val="110000"/>
      </a:lnSpc>
      <a:spcBef>
        <a:spcPct val="0"/>
      </a:spcBef>
      <a:spcAft>
        <a:spcPct val="0"/>
      </a:spcAft>
      <a:defRPr sz="2400" kern="1200">
        <a:solidFill>
          <a:srgbClr val="000066"/>
        </a:solidFill>
        <a:latin typeface="Arial" pitchFamily="34" charset="0"/>
        <a:ea typeface="+mn-ea"/>
        <a:cs typeface="+mn-cs"/>
      </a:defRPr>
    </a:lvl1pPr>
    <a:lvl2pPr marL="457200" algn="l" rtl="0" fontAlgn="base">
      <a:lnSpc>
        <a:spcPct val="110000"/>
      </a:lnSpc>
      <a:spcBef>
        <a:spcPct val="0"/>
      </a:spcBef>
      <a:spcAft>
        <a:spcPct val="0"/>
      </a:spcAft>
      <a:defRPr sz="2400" kern="1200">
        <a:solidFill>
          <a:srgbClr val="000066"/>
        </a:solidFill>
        <a:latin typeface="Arial" pitchFamily="34" charset="0"/>
        <a:ea typeface="+mn-ea"/>
        <a:cs typeface="+mn-cs"/>
      </a:defRPr>
    </a:lvl2pPr>
    <a:lvl3pPr marL="914400" algn="l" rtl="0" fontAlgn="base">
      <a:lnSpc>
        <a:spcPct val="110000"/>
      </a:lnSpc>
      <a:spcBef>
        <a:spcPct val="0"/>
      </a:spcBef>
      <a:spcAft>
        <a:spcPct val="0"/>
      </a:spcAft>
      <a:defRPr sz="2400" kern="1200">
        <a:solidFill>
          <a:srgbClr val="000066"/>
        </a:solidFill>
        <a:latin typeface="Arial" pitchFamily="34" charset="0"/>
        <a:ea typeface="+mn-ea"/>
        <a:cs typeface="+mn-cs"/>
      </a:defRPr>
    </a:lvl3pPr>
    <a:lvl4pPr marL="1371600" algn="l" rtl="0" fontAlgn="base">
      <a:lnSpc>
        <a:spcPct val="110000"/>
      </a:lnSpc>
      <a:spcBef>
        <a:spcPct val="0"/>
      </a:spcBef>
      <a:spcAft>
        <a:spcPct val="0"/>
      </a:spcAft>
      <a:defRPr sz="2400" kern="1200">
        <a:solidFill>
          <a:srgbClr val="000066"/>
        </a:solidFill>
        <a:latin typeface="Arial" pitchFamily="34" charset="0"/>
        <a:ea typeface="+mn-ea"/>
        <a:cs typeface="+mn-cs"/>
      </a:defRPr>
    </a:lvl4pPr>
    <a:lvl5pPr marL="1828800" algn="l" rtl="0" fontAlgn="base">
      <a:lnSpc>
        <a:spcPct val="110000"/>
      </a:lnSpc>
      <a:spcBef>
        <a:spcPct val="0"/>
      </a:spcBef>
      <a:spcAft>
        <a:spcPct val="0"/>
      </a:spcAft>
      <a:defRPr sz="2400" kern="1200">
        <a:solidFill>
          <a:srgbClr val="000066"/>
        </a:solidFill>
        <a:latin typeface="Arial" pitchFamily="34" charset="0"/>
        <a:ea typeface="+mn-ea"/>
        <a:cs typeface="+mn-cs"/>
      </a:defRPr>
    </a:lvl5pPr>
    <a:lvl6pPr marL="2286000" algn="l" defTabSz="914400" rtl="0" eaLnBrk="1" latinLnBrk="0" hangingPunct="1">
      <a:defRPr sz="2400" kern="1200">
        <a:solidFill>
          <a:srgbClr val="000066"/>
        </a:solidFill>
        <a:latin typeface="Arial" pitchFamily="34" charset="0"/>
        <a:ea typeface="+mn-ea"/>
        <a:cs typeface="+mn-cs"/>
      </a:defRPr>
    </a:lvl6pPr>
    <a:lvl7pPr marL="2743200" algn="l" defTabSz="914400" rtl="0" eaLnBrk="1" latinLnBrk="0" hangingPunct="1">
      <a:defRPr sz="2400" kern="1200">
        <a:solidFill>
          <a:srgbClr val="000066"/>
        </a:solidFill>
        <a:latin typeface="Arial" pitchFamily="34" charset="0"/>
        <a:ea typeface="+mn-ea"/>
        <a:cs typeface="+mn-cs"/>
      </a:defRPr>
    </a:lvl7pPr>
    <a:lvl8pPr marL="3200400" algn="l" defTabSz="914400" rtl="0" eaLnBrk="1" latinLnBrk="0" hangingPunct="1">
      <a:defRPr sz="2400" kern="1200">
        <a:solidFill>
          <a:srgbClr val="000066"/>
        </a:solidFill>
        <a:latin typeface="Arial" pitchFamily="34" charset="0"/>
        <a:ea typeface="+mn-ea"/>
        <a:cs typeface="+mn-cs"/>
      </a:defRPr>
    </a:lvl8pPr>
    <a:lvl9pPr marL="3657600" algn="l" defTabSz="914400" rtl="0" eaLnBrk="1" latinLnBrk="0" hangingPunct="1">
      <a:defRPr sz="2400" kern="1200">
        <a:solidFill>
          <a:srgbClr val="000066"/>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FF"/>
    <a:srgbClr val="26585C"/>
    <a:srgbClr val="FFCC99"/>
    <a:srgbClr val="FFFFCC"/>
    <a:srgbClr val="CC0099"/>
    <a:srgbClr val="EF1F1D"/>
    <a:srgbClr val="9ACD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12" autoAdjust="0"/>
    <p:restoredTop sz="94660" autoAdjust="0"/>
  </p:normalViewPr>
  <p:slideViewPr>
    <p:cSldViewPr>
      <p:cViewPr varScale="1">
        <p:scale>
          <a:sx n="92" d="100"/>
          <a:sy n="92" d="100"/>
        </p:scale>
        <p:origin x="-25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39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jacobadam:Desktop:Meta%20Virology:Adult%20Cascades:graphs%20IAS%20july%201st.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Macintosh%20HD:Users:jacobadam:Desktop:Meta%20Virology:Adult%20Cascades:graphs%20IAS%20july%209th.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6870055514803295E-2"/>
          <c:y val="5.26565235289903E-2"/>
          <c:w val="0.91658293469095398"/>
          <c:h val="0.85168770775300695"/>
        </c:manualLayout>
      </c:layout>
      <c:barChart>
        <c:barDir val="col"/>
        <c:grouping val="clustered"/>
        <c:varyColors val="0"/>
        <c:ser>
          <c:idx val="0"/>
          <c:order val="0"/>
          <c:spPr>
            <a:solidFill>
              <a:schemeClr val="tx1">
                <a:lumMod val="65000"/>
                <a:lumOff val="35000"/>
              </a:schemeClr>
            </a:solidFill>
            <a:ln>
              <a:solidFill>
                <a:schemeClr val="tx1"/>
              </a:solidFill>
            </a:ln>
            <a:effectLst/>
          </c:spPr>
          <c:invertIfNegative val="0"/>
          <c:dPt>
            <c:idx val="0"/>
            <c:invertIfNegative val="0"/>
            <c:bubble3D val="0"/>
            <c:spPr>
              <a:solidFill>
                <a:srgbClr val="B50000"/>
              </a:solidFill>
              <a:ln>
                <a:solidFill>
                  <a:schemeClr val="tx1"/>
                </a:solidFill>
              </a:ln>
              <a:effectLst/>
            </c:spPr>
          </c:dPt>
          <c:dPt>
            <c:idx val="1"/>
            <c:invertIfNegative val="0"/>
            <c:bubble3D val="0"/>
            <c:spPr>
              <a:solidFill>
                <a:srgbClr val="E44B0D"/>
              </a:solidFill>
              <a:ln>
                <a:solidFill>
                  <a:schemeClr val="tx1"/>
                </a:solidFill>
              </a:ln>
              <a:effectLst/>
            </c:spPr>
          </c:dPt>
          <c:dPt>
            <c:idx val="2"/>
            <c:invertIfNegative val="0"/>
            <c:bubble3D val="0"/>
            <c:spPr>
              <a:solidFill>
                <a:srgbClr val="B3C42F"/>
              </a:solidFill>
              <a:ln>
                <a:solidFill>
                  <a:schemeClr val="tx1"/>
                </a:solidFill>
              </a:ln>
              <a:effectLst/>
            </c:spPr>
          </c:dPt>
          <c:dPt>
            <c:idx val="3"/>
            <c:invertIfNegative val="0"/>
            <c:bubble3D val="0"/>
            <c:spPr>
              <a:solidFill>
                <a:srgbClr val="007E00"/>
              </a:solidFill>
              <a:ln>
                <a:solidFill>
                  <a:schemeClr val="tx1"/>
                </a:solidFill>
              </a:ln>
              <a:effectLst/>
            </c:spPr>
          </c:dPt>
          <c:dPt>
            <c:idx val="4"/>
            <c:invertIfNegative val="0"/>
            <c:bubble3D val="0"/>
            <c:spPr>
              <a:solidFill>
                <a:srgbClr val="B3C42F"/>
              </a:solidFill>
              <a:ln>
                <a:solidFill>
                  <a:schemeClr val="tx1"/>
                </a:solidFill>
              </a:ln>
              <a:effectLst/>
            </c:spPr>
          </c:dPt>
          <c:dPt>
            <c:idx val="5"/>
            <c:invertIfNegative val="0"/>
            <c:bubble3D val="0"/>
            <c:spPr>
              <a:solidFill>
                <a:srgbClr val="007E00"/>
              </a:solidFill>
              <a:ln>
                <a:solidFill>
                  <a:schemeClr val="tx1"/>
                </a:solidFill>
              </a:ln>
              <a:effectLst/>
            </c:spPr>
          </c:dPt>
          <c:dPt>
            <c:idx val="6"/>
            <c:invertIfNegative val="0"/>
            <c:bubble3D val="0"/>
            <c:spPr>
              <a:solidFill>
                <a:srgbClr val="007E00"/>
              </a:solidFill>
              <a:ln>
                <a:solidFill>
                  <a:schemeClr val="tx1"/>
                </a:solidFill>
              </a:ln>
              <a:effectLst/>
            </c:spPr>
          </c:dPt>
          <c:dLbls>
            <c:dLbl>
              <c:idx val="0"/>
              <c:delete val="1"/>
              <c:extLst>
                <c:ext xmlns:c15="http://schemas.microsoft.com/office/drawing/2012/chart" uri="{CE6537A1-D6FC-4f65-9D91-7224C49458BB}"/>
              </c:extLst>
            </c:dLbl>
            <c:dLbl>
              <c:idx val="1"/>
              <c:layout/>
              <c:tx>
                <c:rich>
                  <a:bodyPr/>
                  <a:lstStyle/>
                  <a:p>
                    <a:pPr>
                      <a:defRPr>
                        <a:solidFill>
                          <a:srgbClr val="222268"/>
                        </a:solidFill>
                        <a:latin typeface="Arial"/>
                        <a:cs typeface="Arial"/>
                      </a:defRPr>
                    </a:pPr>
                    <a:r>
                      <a:rPr lang="en-US" sz="2000" b="1">
                        <a:solidFill>
                          <a:srgbClr val="222268"/>
                        </a:solidFill>
                        <a:latin typeface="Arial"/>
                        <a:cs typeface="Arial"/>
                      </a:rPr>
                      <a:t>90%</a:t>
                    </a:r>
                  </a:p>
                </c:rich>
              </c:tx>
              <c:spPr>
                <a:noFill/>
              </c:spP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pPr>
                      <a:defRPr>
                        <a:solidFill>
                          <a:srgbClr val="222268"/>
                        </a:solidFill>
                        <a:latin typeface="Arial"/>
                        <a:cs typeface="Arial"/>
                      </a:defRPr>
                    </a:pPr>
                    <a:r>
                      <a:rPr lang="en-US" sz="2000" b="1">
                        <a:solidFill>
                          <a:srgbClr val="222268"/>
                        </a:solidFill>
                        <a:latin typeface="Arial"/>
                        <a:cs typeface="Arial"/>
                      </a:rPr>
                      <a:t>81%</a:t>
                    </a:r>
                  </a:p>
                </c:rich>
              </c:tx>
              <c:spPr>
                <a:noFill/>
              </c:spPr>
              <c:showLegendKey val="0"/>
              <c:showVal val="1"/>
              <c:showCatName val="0"/>
              <c:showSerName val="0"/>
              <c:showPercent val="0"/>
              <c:showBubbleSize val="0"/>
              <c:extLst>
                <c:ext xmlns:c15="http://schemas.microsoft.com/office/drawing/2012/chart" uri="{CE6537A1-D6FC-4f65-9D91-7224C49458BB}"/>
              </c:extLst>
            </c:dLbl>
            <c:dLbl>
              <c:idx val="3"/>
              <c:layout/>
              <c:tx>
                <c:rich>
                  <a:bodyPr/>
                  <a:lstStyle/>
                  <a:p>
                    <a:pPr>
                      <a:defRPr sz="2000" b="1">
                        <a:solidFill>
                          <a:srgbClr val="222268"/>
                        </a:solidFill>
                        <a:latin typeface="Arial"/>
                        <a:cs typeface="Arial"/>
                      </a:defRPr>
                    </a:pPr>
                    <a:r>
                      <a:rPr lang="en-US" sz="2000" b="1">
                        <a:solidFill>
                          <a:srgbClr val="222268"/>
                        </a:solidFill>
                        <a:latin typeface="Arial"/>
                        <a:cs typeface="Arial"/>
                      </a:rPr>
                      <a:t>73%</a:t>
                    </a:r>
                  </a:p>
                </c:rich>
              </c:tx>
              <c:spPr>
                <a:noFill/>
              </c:spPr>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a:solidFill>
                          <a:srgbClr val="B3C42F"/>
                        </a:solidFill>
                      </a:rPr>
                      <a:t>81%</a:t>
                    </a:r>
                  </a:p>
                </c:rich>
              </c:tx>
              <c:showLegendKey val="0"/>
              <c:showVal val="1"/>
              <c:showCatName val="0"/>
              <c:showSerName val="0"/>
              <c:showPercent val="0"/>
              <c:showBubbleSize val="0"/>
              <c:extLst>
                <c:ext xmlns:c15="http://schemas.microsoft.com/office/drawing/2012/chart" uri="{CE6537A1-D6FC-4f65-9D91-7224C49458BB}">
                  <c15:layout/>
                </c:ext>
              </c:extLst>
            </c:dLbl>
            <c:dLbl>
              <c:idx val="5"/>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15:layout/>
                </c:ext>
              </c:extLst>
            </c:dLbl>
            <c:dLbl>
              <c:idx val="6"/>
              <c:tx>
                <c:rich>
                  <a:bodyPr/>
                  <a:lstStyle/>
                  <a:p>
                    <a:r>
                      <a:rPr lang="en-US">
                        <a:solidFill>
                          <a:srgbClr val="007E00"/>
                        </a:solidFill>
                      </a:rPr>
                      <a:t>73%</a:t>
                    </a:r>
                  </a:p>
                </c:rich>
              </c:tx>
              <c:showLegendKey val="0"/>
              <c:showVal val="1"/>
              <c:showCatName val="0"/>
              <c:showSerName val="0"/>
              <c:showPercent val="0"/>
              <c:showBubbleSize val="0"/>
              <c:extLst>
                <c:ext xmlns:c15="http://schemas.microsoft.com/office/drawing/2012/chart" uri="{CE6537A1-D6FC-4f65-9D91-7224C49458BB}"/>
              </c:extLst>
            </c:dLbl>
            <c:spPr>
              <a:no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Sheet1!$B$256:$B$259</c:f>
              <c:strCache>
                <c:ptCount val="4"/>
                <c:pt idx="0">
                  <c:v>HIV Positive People</c:v>
                </c:pt>
                <c:pt idx="1">
                  <c:v>Diagnosed</c:v>
                </c:pt>
                <c:pt idx="2">
                  <c:v>On ART </c:v>
                </c:pt>
                <c:pt idx="3">
                  <c:v>Viral Suppression</c:v>
                </c:pt>
              </c:strCache>
            </c:strRef>
          </c:cat>
          <c:val>
            <c:numRef>
              <c:f>Sheet1!$D$256:$D$259</c:f>
              <c:numCache>
                <c:formatCode>0%</c:formatCode>
                <c:ptCount val="4"/>
                <c:pt idx="0">
                  <c:v>1</c:v>
                </c:pt>
                <c:pt idx="1">
                  <c:v>0.9</c:v>
                </c:pt>
                <c:pt idx="2">
                  <c:v>0.81</c:v>
                </c:pt>
                <c:pt idx="3">
                  <c:v>0.72899999999999998</c:v>
                </c:pt>
              </c:numCache>
            </c:numRef>
          </c:val>
        </c:ser>
        <c:dLbls>
          <c:showLegendKey val="0"/>
          <c:showVal val="1"/>
          <c:showCatName val="0"/>
          <c:showSerName val="0"/>
          <c:showPercent val="0"/>
          <c:showBubbleSize val="0"/>
        </c:dLbls>
        <c:gapWidth val="35"/>
        <c:overlap val="-25"/>
        <c:axId val="95215616"/>
        <c:axId val="95217152"/>
      </c:barChart>
      <c:catAx>
        <c:axId val="95215616"/>
        <c:scaling>
          <c:orientation val="minMax"/>
        </c:scaling>
        <c:delete val="0"/>
        <c:axPos val="b"/>
        <c:numFmt formatCode="General" sourceLinked="0"/>
        <c:majorTickMark val="out"/>
        <c:minorTickMark val="none"/>
        <c:tickLblPos val="nextTo"/>
        <c:spPr>
          <a:ln w="44450">
            <a:solidFill>
              <a:schemeClr val="tx1"/>
            </a:solidFill>
          </a:ln>
        </c:spPr>
        <c:txPr>
          <a:bodyPr/>
          <a:lstStyle/>
          <a:p>
            <a:pPr>
              <a:defRPr sz="1600">
                <a:latin typeface="Arial"/>
                <a:cs typeface="Arial"/>
              </a:defRPr>
            </a:pPr>
            <a:endParaRPr lang="en-US"/>
          </a:p>
        </c:txPr>
        <c:crossAx val="95217152"/>
        <c:crosses val="autoZero"/>
        <c:auto val="1"/>
        <c:lblAlgn val="ctr"/>
        <c:lblOffset val="100"/>
        <c:noMultiLvlLbl val="0"/>
      </c:catAx>
      <c:valAx>
        <c:axId val="95217152"/>
        <c:scaling>
          <c:orientation val="minMax"/>
          <c:max val="1"/>
        </c:scaling>
        <c:delete val="0"/>
        <c:axPos val="l"/>
        <c:numFmt formatCode="0%" sourceLinked="1"/>
        <c:majorTickMark val="out"/>
        <c:minorTickMark val="none"/>
        <c:tickLblPos val="nextTo"/>
        <c:spPr>
          <a:ln w="44450">
            <a:solidFill>
              <a:schemeClr val="tx1"/>
            </a:solidFill>
          </a:ln>
        </c:spPr>
        <c:txPr>
          <a:bodyPr/>
          <a:lstStyle/>
          <a:p>
            <a:pPr>
              <a:defRPr sz="1600"/>
            </a:pPr>
            <a:endParaRPr lang="en-US"/>
          </a:p>
        </c:txPr>
        <c:crossAx val="95215616"/>
        <c:crosses val="autoZero"/>
        <c:crossBetween val="between"/>
        <c:majorUnit val="0.2"/>
      </c:valAx>
    </c:plotArea>
    <c:plotVisOnly val="1"/>
    <c:dispBlanksAs val="gap"/>
    <c:showDLblsOverMax val="0"/>
  </c:chart>
  <c:spPr>
    <a:ln>
      <a:noFill/>
    </a:ln>
  </c:spPr>
  <c:txPr>
    <a:bodyPr/>
    <a:lstStyle/>
    <a:p>
      <a:pPr>
        <a:defRPr sz="1200">
          <a:solidFill>
            <a:srgbClr val="222268"/>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374497607347206E-2"/>
          <c:y val="4.8990132225181199E-2"/>
          <c:w val="0.91595366829279701"/>
          <c:h val="0.85697848680476696"/>
        </c:manualLayout>
      </c:layout>
      <c:barChart>
        <c:barDir val="col"/>
        <c:grouping val="stacked"/>
        <c:varyColors val="0"/>
        <c:ser>
          <c:idx val="0"/>
          <c:order val="0"/>
          <c:spPr>
            <a:solidFill>
              <a:schemeClr val="tx1">
                <a:lumMod val="65000"/>
                <a:lumOff val="35000"/>
              </a:schemeClr>
            </a:solidFill>
            <a:ln>
              <a:solidFill>
                <a:schemeClr val="tx1"/>
              </a:solidFill>
            </a:ln>
            <a:effectLst/>
          </c:spPr>
          <c:invertIfNegative val="0"/>
          <c:dPt>
            <c:idx val="0"/>
            <c:invertIfNegative val="0"/>
            <c:bubble3D val="0"/>
            <c:spPr>
              <a:solidFill>
                <a:srgbClr val="B50000"/>
              </a:solidFill>
              <a:ln>
                <a:solidFill>
                  <a:schemeClr val="tx1"/>
                </a:solidFill>
              </a:ln>
              <a:effectLst/>
            </c:spPr>
          </c:dPt>
          <c:dPt>
            <c:idx val="1"/>
            <c:invertIfNegative val="0"/>
            <c:bubble3D val="0"/>
            <c:spPr>
              <a:solidFill>
                <a:srgbClr val="E44B0D"/>
              </a:solidFill>
              <a:ln>
                <a:solidFill>
                  <a:schemeClr val="tx1"/>
                </a:solidFill>
              </a:ln>
              <a:effectLst/>
            </c:spPr>
          </c:dPt>
          <c:dPt>
            <c:idx val="2"/>
            <c:invertIfNegative val="0"/>
            <c:bubble3D val="0"/>
            <c:spPr>
              <a:solidFill>
                <a:srgbClr val="B3C42F"/>
              </a:solidFill>
              <a:ln>
                <a:solidFill>
                  <a:schemeClr val="tx1"/>
                </a:solidFill>
              </a:ln>
              <a:effectLst/>
            </c:spPr>
          </c:dPt>
          <c:dPt>
            <c:idx val="3"/>
            <c:invertIfNegative val="0"/>
            <c:bubble3D val="0"/>
            <c:spPr>
              <a:solidFill>
                <a:srgbClr val="007E00"/>
              </a:solidFill>
              <a:ln>
                <a:solidFill>
                  <a:schemeClr val="tx1"/>
                </a:solidFill>
              </a:ln>
              <a:effectLst/>
            </c:spPr>
          </c:dPt>
          <c:dPt>
            <c:idx val="4"/>
            <c:invertIfNegative val="0"/>
            <c:bubble3D val="0"/>
            <c:spPr>
              <a:solidFill>
                <a:srgbClr val="B3C42F"/>
              </a:solidFill>
              <a:ln>
                <a:solidFill>
                  <a:schemeClr val="tx1"/>
                </a:solidFill>
              </a:ln>
              <a:effectLst/>
            </c:spPr>
          </c:dPt>
          <c:dPt>
            <c:idx val="5"/>
            <c:invertIfNegative val="0"/>
            <c:bubble3D val="0"/>
            <c:spPr>
              <a:solidFill>
                <a:srgbClr val="007E00">
                  <a:alpha val="59000"/>
                </a:srgbClr>
              </a:solidFill>
              <a:ln>
                <a:solidFill>
                  <a:schemeClr val="tx1"/>
                </a:solidFill>
              </a:ln>
              <a:effectLst/>
            </c:spPr>
          </c:dPt>
          <c:dPt>
            <c:idx val="6"/>
            <c:invertIfNegative val="0"/>
            <c:bubble3D val="0"/>
            <c:spPr>
              <a:solidFill>
                <a:srgbClr val="007E00"/>
              </a:solidFill>
              <a:ln>
                <a:solidFill>
                  <a:schemeClr val="tx1"/>
                </a:solidFill>
              </a:ln>
              <a:effectLst/>
            </c:spPr>
          </c:dPt>
          <c:dLbls>
            <c:dLbl>
              <c:idx val="0"/>
              <c:delete val="1"/>
            </c:dLbl>
            <c:dLbl>
              <c:idx val="1"/>
              <c:layout>
                <c:manualLayout>
                  <c:x val="4.1808038709291E-3"/>
                  <c:y val="-0.279104821199676"/>
                </c:manualLayout>
              </c:layout>
              <c:tx>
                <c:rich>
                  <a:bodyPr/>
                  <a:lstStyle/>
                  <a:p>
                    <a:pPr>
                      <a:defRPr sz="2800" b="1">
                        <a:solidFill>
                          <a:srgbClr val="E44B0D"/>
                        </a:solidFill>
                      </a:defRPr>
                    </a:pPr>
                    <a:r>
                      <a:rPr lang="en-US" sz="2800" b="1">
                        <a:solidFill>
                          <a:srgbClr val="E44B0D"/>
                        </a:solidFill>
                      </a:rPr>
                      <a:t>53%</a:t>
                    </a:r>
                  </a:p>
                </c:rich>
              </c:tx>
              <c:spPr/>
              <c:dLblPos val="ctr"/>
              <c:showLegendKey val="0"/>
              <c:showVal val="1"/>
              <c:showCatName val="0"/>
              <c:showSerName val="0"/>
              <c:showPercent val="0"/>
              <c:showBubbleSize val="0"/>
            </c:dLbl>
            <c:dLbl>
              <c:idx val="2"/>
              <c:layout>
                <c:manualLayout>
                  <c:x val="1.26093986684784E-2"/>
                  <c:y val="-0.22487368551568099"/>
                </c:manualLayout>
              </c:layout>
              <c:tx>
                <c:rich>
                  <a:bodyPr/>
                  <a:lstStyle/>
                  <a:p>
                    <a:r>
                      <a:rPr lang="en-US" b="1">
                        <a:solidFill>
                          <a:srgbClr val="B3C42F"/>
                        </a:solidFill>
                      </a:rPr>
                      <a:t>41%</a:t>
                    </a:r>
                  </a:p>
                </c:rich>
              </c:tx>
              <c:dLblPos val="ctr"/>
              <c:showLegendKey val="0"/>
              <c:showVal val="1"/>
              <c:showCatName val="0"/>
              <c:showSerName val="0"/>
              <c:showPercent val="0"/>
              <c:showBubbleSize val="0"/>
            </c:dLbl>
            <c:dLbl>
              <c:idx val="3"/>
              <c:layout>
                <c:manualLayout>
                  <c:x val="7.0050008455909097E-3"/>
                  <c:y val="-0.207662755825578"/>
                </c:manualLayout>
              </c:layout>
              <c:tx>
                <c:rich>
                  <a:bodyPr/>
                  <a:lstStyle/>
                  <a:p>
                    <a:pPr>
                      <a:defRPr sz="2800" b="1"/>
                    </a:pPr>
                    <a:r>
                      <a:rPr lang="en-US" dirty="0" smtClean="0"/>
                      <a:t>32%*</a:t>
                    </a:r>
                    <a:endParaRPr lang="en-US" dirty="0"/>
                  </a:p>
                </c:rich>
              </c:tx>
              <c:spPr/>
              <c:dLblPos val="ctr"/>
              <c:showLegendKey val="0"/>
              <c:showVal val="1"/>
              <c:showCatName val="0"/>
              <c:showSerName val="0"/>
              <c:showPercent val="0"/>
              <c:showBubbleSize val="0"/>
            </c:dLbl>
            <c:dLbl>
              <c:idx val="4"/>
              <c:layout>
                <c:manualLayout>
                  <c:x val="4.1808812968137802E-3"/>
                  <c:y val="-0.22349731352289201"/>
                </c:manualLayout>
              </c:layout>
              <c:tx>
                <c:rich>
                  <a:bodyPr/>
                  <a:lstStyle/>
                  <a:p>
                    <a:pPr>
                      <a:defRPr sz="2800" b="1">
                        <a:solidFill>
                          <a:srgbClr val="B3C42F"/>
                        </a:solidFill>
                      </a:defRPr>
                    </a:pPr>
                    <a:r>
                      <a:rPr lang="en-US" sz="2800" b="1">
                        <a:solidFill>
                          <a:srgbClr val="B3C42F"/>
                        </a:solidFill>
                      </a:rPr>
                      <a:t>40%</a:t>
                    </a:r>
                    <a:endParaRPr lang="en-US" sz="2400" b="1">
                      <a:solidFill>
                        <a:srgbClr val="B3C42F"/>
                      </a:solidFill>
                    </a:endParaRPr>
                  </a:p>
                </c:rich>
              </c:tx>
              <c:spPr>
                <a:noFill/>
              </c:spPr>
              <c:dLblPos val="ctr"/>
              <c:showLegendKey val="0"/>
              <c:showVal val="1"/>
              <c:showCatName val="0"/>
              <c:showSerName val="0"/>
              <c:showPercent val="0"/>
              <c:showBubbleSize val="0"/>
            </c:dLbl>
            <c:dLbl>
              <c:idx val="5"/>
              <c:layout>
                <c:manualLayout>
                  <c:x val="5.5819435153596098E-3"/>
                  <c:y val="-0.23168036724760599"/>
                </c:manualLayout>
              </c:layout>
              <c:tx>
                <c:rich>
                  <a:bodyPr/>
                  <a:lstStyle/>
                  <a:p>
                    <a:pPr>
                      <a:defRPr sz="2800" b="1"/>
                    </a:pPr>
                    <a:r>
                      <a:rPr lang="en-US" sz="2800" b="1"/>
                      <a:t>31%*</a:t>
                    </a:r>
                    <a:endParaRPr lang="en-US" sz="2400" b="1"/>
                  </a:p>
                </c:rich>
              </c:tx>
              <c:spPr/>
              <c:dLblPos val="ctr"/>
              <c:showLegendKey val="0"/>
              <c:showVal val="1"/>
              <c:showCatName val="0"/>
              <c:showSerName val="0"/>
              <c:showPercent val="0"/>
              <c:showBubbleSize val="0"/>
            </c:dLbl>
            <c:txPr>
              <a:bodyPr/>
              <a:lstStyle/>
              <a:p>
                <a:pPr>
                  <a:defRPr sz="2800"/>
                </a:pPr>
                <a:endParaRPr lang="en-US"/>
              </a:p>
            </c:txPr>
            <c:dLblPos val="ctr"/>
            <c:showLegendKey val="0"/>
            <c:showVal val="1"/>
            <c:showCatName val="0"/>
            <c:showSerName val="0"/>
            <c:showPercent val="0"/>
            <c:showBubbleSize val="0"/>
            <c:showLeaderLines val="0"/>
          </c:dLbls>
          <c:cat>
            <c:strRef>
              <c:f>Sheet1!$B$322:$B$325</c:f>
              <c:strCache>
                <c:ptCount val="4"/>
                <c:pt idx="0">
                  <c:v>HIV Positive People</c:v>
                </c:pt>
                <c:pt idx="1">
                  <c:v>Diagnosed</c:v>
                </c:pt>
                <c:pt idx="2">
                  <c:v>On ART </c:v>
                </c:pt>
                <c:pt idx="3">
                  <c:v>Viral Suppression &lt;1000 (ITT)*</c:v>
                </c:pt>
              </c:strCache>
            </c:strRef>
          </c:cat>
          <c:val>
            <c:numRef>
              <c:f>Sheet1!$D$322:$D$325</c:f>
              <c:numCache>
                <c:formatCode>0%</c:formatCode>
                <c:ptCount val="4"/>
                <c:pt idx="0">
                  <c:v>1</c:v>
                </c:pt>
                <c:pt idx="1">
                  <c:v>0.53657999999999995</c:v>
                </c:pt>
                <c:pt idx="2">
                  <c:v>0.40650399999999998</c:v>
                </c:pt>
                <c:pt idx="3">
                  <c:v>0.31503999999999999</c:v>
                </c:pt>
              </c:numCache>
            </c:numRef>
          </c:val>
        </c:ser>
        <c:ser>
          <c:idx val="1"/>
          <c:order val="1"/>
          <c:spPr>
            <a:solidFill>
              <a:srgbClr val="E44B0D">
                <a:alpha val="67000"/>
              </a:srgbClr>
            </a:solidFill>
            <a:ln>
              <a:solidFill>
                <a:schemeClr val="tx1"/>
              </a:solidFill>
              <a:prstDash val="dashDot"/>
            </a:ln>
          </c:spPr>
          <c:invertIfNegative val="0"/>
          <c:dPt>
            <c:idx val="1"/>
            <c:invertIfNegative val="0"/>
            <c:bubble3D val="0"/>
            <c:spPr>
              <a:solidFill>
                <a:srgbClr val="E44B0D">
                  <a:alpha val="23000"/>
                </a:srgbClr>
              </a:solidFill>
              <a:ln>
                <a:solidFill>
                  <a:schemeClr val="tx1"/>
                </a:solidFill>
                <a:prstDash val="dashDot"/>
              </a:ln>
            </c:spPr>
          </c:dPt>
          <c:dPt>
            <c:idx val="2"/>
            <c:invertIfNegative val="0"/>
            <c:bubble3D val="0"/>
            <c:spPr>
              <a:solidFill>
                <a:srgbClr val="B3C42F">
                  <a:alpha val="21000"/>
                </a:srgbClr>
              </a:solidFill>
              <a:ln>
                <a:solidFill>
                  <a:schemeClr val="tx1"/>
                </a:solidFill>
                <a:prstDash val="dashDot"/>
              </a:ln>
            </c:spPr>
          </c:dPt>
          <c:dPt>
            <c:idx val="3"/>
            <c:invertIfNegative val="0"/>
            <c:bubble3D val="0"/>
            <c:spPr>
              <a:solidFill>
                <a:srgbClr val="007E00">
                  <a:alpha val="18000"/>
                </a:srgbClr>
              </a:solidFill>
              <a:ln>
                <a:solidFill>
                  <a:schemeClr val="tx1"/>
                </a:solidFill>
                <a:prstDash val="dashDot"/>
              </a:ln>
            </c:spPr>
          </c:dPt>
          <c:dPt>
            <c:idx val="4"/>
            <c:invertIfNegative val="0"/>
            <c:bubble3D val="0"/>
            <c:spPr>
              <a:solidFill>
                <a:srgbClr val="B3C42F">
                  <a:alpha val="22000"/>
                </a:srgbClr>
              </a:solidFill>
              <a:ln>
                <a:solidFill>
                  <a:schemeClr val="tx1"/>
                </a:solidFill>
                <a:prstDash val="dashDot"/>
              </a:ln>
            </c:spPr>
          </c:dPt>
          <c:dPt>
            <c:idx val="5"/>
            <c:invertIfNegative val="0"/>
            <c:bubble3D val="0"/>
            <c:spPr>
              <a:solidFill>
                <a:srgbClr val="007E00">
                  <a:alpha val="20000"/>
                </a:srgbClr>
              </a:solidFill>
              <a:ln>
                <a:solidFill>
                  <a:schemeClr val="tx1"/>
                </a:solidFill>
                <a:prstDash val="dashDot"/>
              </a:ln>
            </c:spPr>
          </c:dPt>
          <c:dLbls>
            <c:delete val="1"/>
          </c:dLbls>
          <c:cat>
            <c:strRef>
              <c:f>Sheet1!$B$322:$B$325</c:f>
              <c:strCache>
                <c:ptCount val="4"/>
                <c:pt idx="0">
                  <c:v>HIV Positive People</c:v>
                </c:pt>
                <c:pt idx="1">
                  <c:v>Diagnosed</c:v>
                </c:pt>
                <c:pt idx="2">
                  <c:v>On ART </c:v>
                </c:pt>
                <c:pt idx="3">
                  <c:v>Viral Suppression &lt;1000 (ITT)*</c:v>
                </c:pt>
              </c:strCache>
            </c:strRef>
          </c:cat>
          <c:val>
            <c:numRef>
              <c:f>Sheet1!$E$322:$E$325</c:f>
              <c:numCache>
                <c:formatCode>0%</c:formatCode>
                <c:ptCount val="4"/>
                <c:pt idx="1">
                  <c:v>0.36342000000000002</c:v>
                </c:pt>
                <c:pt idx="2">
                  <c:v>0.40349600000000002</c:v>
                </c:pt>
                <c:pt idx="3">
                  <c:v>0.41496</c:v>
                </c:pt>
              </c:numCache>
            </c:numRef>
          </c:val>
        </c:ser>
        <c:dLbls>
          <c:showLegendKey val="0"/>
          <c:showVal val="1"/>
          <c:showCatName val="0"/>
          <c:showSerName val="0"/>
          <c:showPercent val="0"/>
          <c:showBubbleSize val="0"/>
        </c:dLbls>
        <c:gapWidth val="35"/>
        <c:overlap val="100"/>
        <c:axId val="190152064"/>
        <c:axId val="190617088"/>
      </c:barChart>
      <c:catAx>
        <c:axId val="190152064"/>
        <c:scaling>
          <c:orientation val="minMax"/>
        </c:scaling>
        <c:delete val="0"/>
        <c:axPos val="b"/>
        <c:numFmt formatCode="General" sourceLinked="0"/>
        <c:majorTickMark val="out"/>
        <c:minorTickMark val="none"/>
        <c:tickLblPos val="nextTo"/>
        <c:spPr>
          <a:ln w="38100">
            <a:solidFill>
              <a:sysClr val="windowText" lastClr="000000"/>
            </a:solidFill>
          </a:ln>
        </c:spPr>
        <c:txPr>
          <a:bodyPr/>
          <a:lstStyle/>
          <a:p>
            <a:pPr>
              <a:defRPr sz="1400" b="1" i="0">
                <a:solidFill>
                  <a:schemeClr val="tx1"/>
                </a:solidFill>
              </a:defRPr>
            </a:pPr>
            <a:endParaRPr lang="en-US"/>
          </a:p>
        </c:txPr>
        <c:crossAx val="190617088"/>
        <c:crosses val="autoZero"/>
        <c:auto val="1"/>
        <c:lblAlgn val="ctr"/>
        <c:lblOffset val="100"/>
        <c:noMultiLvlLbl val="0"/>
      </c:catAx>
      <c:valAx>
        <c:axId val="190617088"/>
        <c:scaling>
          <c:orientation val="minMax"/>
          <c:max val="1"/>
        </c:scaling>
        <c:delete val="0"/>
        <c:axPos val="l"/>
        <c:numFmt formatCode="0%" sourceLinked="1"/>
        <c:majorTickMark val="out"/>
        <c:minorTickMark val="none"/>
        <c:tickLblPos val="nextTo"/>
        <c:spPr>
          <a:ln w="38100">
            <a:solidFill>
              <a:sysClr val="windowText" lastClr="000000"/>
            </a:solidFill>
          </a:ln>
        </c:spPr>
        <c:txPr>
          <a:bodyPr/>
          <a:lstStyle/>
          <a:p>
            <a:pPr>
              <a:defRPr b="1">
                <a:solidFill>
                  <a:schemeClr val="tx1"/>
                </a:solidFill>
              </a:defRPr>
            </a:pPr>
            <a:endParaRPr lang="en-US"/>
          </a:p>
        </c:txPr>
        <c:crossAx val="190152064"/>
        <c:crosses val="autoZero"/>
        <c:crossBetween val="between"/>
        <c:majorUnit val="0.2"/>
      </c:valAx>
    </c:plotArea>
    <c:plotVisOnly val="1"/>
    <c:dispBlanksAs val="gap"/>
    <c:showDLblsOverMax val="0"/>
  </c:chart>
  <c:spPr>
    <a:ln>
      <a:noFill/>
    </a:ln>
  </c:spPr>
  <c:txPr>
    <a:bodyPr anchor="ctr" anchorCtr="1"/>
    <a:lstStyle/>
    <a:p>
      <a:pPr>
        <a:defRPr sz="1800">
          <a:solidFill>
            <a:srgbClr val="007E00"/>
          </a:solidFill>
        </a:defRPr>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B9BC0-0FFD-4BBB-A1C6-064E5932F675}" type="doc">
      <dgm:prSet loTypeId="urn:microsoft.com/office/officeart/2005/8/layout/chevron1" loCatId="process" qsTypeId="urn:microsoft.com/office/officeart/2005/8/quickstyle/simple1#18" qsCatId="simple" csTypeId="urn:microsoft.com/office/officeart/2005/8/colors/colorful4" csCatId="colorful" phldr="1"/>
      <dgm:spPr/>
    </dgm:pt>
    <dgm:pt modelId="{04E04F28-F223-497C-9287-3608035CE26E}">
      <dgm:prSet phldrT="[Texte]"/>
      <dgm:spPr/>
      <dgm:t>
        <a:bodyPr/>
        <a:lstStyle/>
        <a:p>
          <a:r>
            <a:rPr lang="fr-FR" dirty="0" smtClean="0"/>
            <a:t>Friday</a:t>
          </a:r>
          <a:endParaRPr lang="fr-FR" dirty="0"/>
        </a:p>
      </dgm:t>
    </dgm:pt>
    <dgm:pt modelId="{CA9C2682-953B-44E1-8D91-11181756F16B}" type="parTrans" cxnId="{1328EE50-3109-485E-B17E-A2ED25CF2BED}">
      <dgm:prSet/>
      <dgm:spPr/>
      <dgm:t>
        <a:bodyPr/>
        <a:lstStyle/>
        <a:p>
          <a:endParaRPr lang="fr-FR"/>
        </a:p>
      </dgm:t>
    </dgm:pt>
    <dgm:pt modelId="{008BFD7B-3B48-41C3-9247-19DF3DEC12D1}" type="sibTrans" cxnId="{1328EE50-3109-485E-B17E-A2ED25CF2BED}">
      <dgm:prSet/>
      <dgm:spPr/>
      <dgm:t>
        <a:bodyPr/>
        <a:lstStyle/>
        <a:p>
          <a:endParaRPr lang="fr-FR"/>
        </a:p>
      </dgm:t>
    </dgm:pt>
    <dgm:pt modelId="{D43CD493-E38B-494F-A80A-D71B468185F0}">
      <dgm:prSet phldrT="[Texte]"/>
      <dgm:spPr/>
      <dgm:t>
        <a:bodyPr/>
        <a:lstStyle/>
        <a:p>
          <a:r>
            <a:rPr lang="fr-FR" dirty="0" smtClean="0"/>
            <a:t>Tuesday</a:t>
          </a:r>
          <a:endParaRPr lang="fr-FR" dirty="0"/>
        </a:p>
      </dgm:t>
    </dgm:pt>
    <dgm:pt modelId="{28B3BAF0-D800-4C00-AA09-887A2D30515A}" type="parTrans" cxnId="{CEBA49DC-2606-4908-A9B8-18272DE89936}">
      <dgm:prSet/>
      <dgm:spPr/>
      <dgm:t>
        <a:bodyPr/>
        <a:lstStyle/>
        <a:p>
          <a:endParaRPr lang="fr-FR"/>
        </a:p>
      </dgm:t>
    </dgm:pt>
    <dgm:pt modelId="{8E900488-6FB7-40A4-8786-74C2401D0E68}" type="sibTrans" cxnId="{CEBA49DC-2606-4908-A9B8-18272DE89936}">
      <dgm:prSet/>
      <dgm:spPr/>
      <dgm:t>
        <a:bodyPr/>
        <a:lstStyle/>
        <a:p>
          <a:endParaRPr lang="fr-FR"/>
        </a:p>
      </dgm:t>
    </dgm:pt>
    <dgm:pt modelId="{0F72A534-61D0-471A-BF32-4AF8F2F2C710}">
      <dgm:prSet phldrT="[Texte]"/>
      <dgm:spPr/>
      <dgm:t>
        <a:bodyPr/>
        <a:lstStyle/>
        <a:p>
          <a:r>
            <a:rPr lang="fr-FR" dirty="0" err="1" smtClean="0"/>
            <a:t>Wednesday</a:t>
          </a:r>
          <a:endParaRPr lang="fr-FR" dirty="0"/>
        </a:p>
      </dgm:t>
    </dgm:pt>
    <dgm:pt modelId="{5430DAEC-00D0-4D3F-B79F-00D3AB12E0A0}" type="parTrans" cxnId="{773E1D7E-3C7C-45B9-AADB-52EA22D75376}">
      <dgm:prSet/>
      <dgm:spPr/>
      <dgm:t>
        <a:bodyPr/>
        <a:lstStyle/>
        <a:p>
          <a:endParaRPr lang="fr-FR"/>
        </a:p>
      </dgm:t>
    </dgm:pt>
    <dgm:pt modelId="{A98FBA35-6449-4817-B8D1-B6BADFDBAF04}" type="sibTrans" cxnId="{773E1D7E-3C7C-45B9-AADB-52EA22D75376}">
      <dgm:prSet/>
      <dgm:spPr/>
      <dgm:t>
        <a:bodyPr/>
        <a:lstStyle/>
        <a:p>
          <a:endParaRPr lang="fr-FR"/>
        </a:p>
      </dgm:t>
    </dgm:pt>
    <dgm:pt modelId="{9C48D4FB-C546-4967-AFA3-601F1A0F617C}">
      <dgm:prSet phldrT="[Texte]"/>
      <dgm:spPr/>
      <dgm:t>
        <a:bodyPr/>
        <a:lstStyle/>
        <a:p>
          <a:r>
            <a:rPr lang="fr-FR" dirty="0" smtClean="0"/>
            <a:t>Saturday</a:t>
          </a:r>
          <a:endParaRPr lang="fr-FR" dirty="0"/>
        </a:p>
      </dgm:t>
    </dgm:pt>
    <dgm:pt modelId="{29C1983A-9F93-479D-B2BE-0E76A4A4C822}" type="parTrans" cxnId="{52C393D2-2300-45B5-858A-4402FFEA84D4}">
      <dgm:prSet/>
      <dgm:spPr/>
      <dgm:t>
        <a:bodyPr/>
        <a:lstStyle/>
        <a:p>
          <a:endParaRPr lang="fr-FR"/>
        </a:p>
      </dgm:t>
    </dgm:pt>
    <dgm:pt modelId="{D5BD5C23-00FA-4528-B827-0172E1BFB8C4}" type="sibTrans" cxnId="{52C393D2-2300-45B5-858A-4402FFEA84D4}">
      <dgm:prSet/>
      <dgm:spPr/>
      <dgm:t>
        <a:bodyPr/>
        <a:lstStyle/>
        <a:p>
          <a:endParaRPr lang="fr-FR"/>
        </a:p>
      </dgm:t>
    </dgm:pt>
    <dgm:pt modelId="{A031B552-E872-4D93-BCB2-09D21CB9E812}">
      <dgm:prSet phldrT="[Texte]"/>
      <dgm:spPr/>
      <dgm:t>
        <a:bodyPr/>
        <a:lstStyle/>
        <a:p>
          <a:r>
            <a:rPr lang="fr-FR" dirty="0" err="1" smtClean="0"/>
            <a:t>Sunday</a:t>
          </a:r>
          <a:endParaRPr lang="fr-FR" dirty="0"/>
        </a:p>
      </dgm:t>
    </dgm:pt>
    <dgm:pt modelId="{3B986D70-E496-438A-8312-6C7270E97268}" type="parTrans" cxnId="{9C73DC6E-3F77-4998-A4F2-87C72E433BD4}">
      <dgm:prSet/>
      <dgm:spPr/>
      <dgm:t>
        <a:bodyPr/>
        <a:lstStyle/>
        <a:p>
          <a:endParaRPr lang="fr-FR"/>
        </a:p>
      </dgm:t>
    </dgm:pt>
    <dgm:pt modelId="{55A0261C-71BC-4582-B9A4-CC3339E31772}" type="sibTrans" cxnId="{9C73DC6E-3F77-4998-A4F2-87C72E433BD4}">
      <dgm:prSet/>
      <dgm:spPr/>
      <dgm:t>
        <a:bodyPr/>
        <a:lstStyle/>
        <a:p>
          <a:endParaRPr lang="fr-FR"/>
        </a:p>
      </dgm:t>
    </dgm:pt>
    <dgm:pt modelId="{5230ED21-38B5-41CC-B8BA-887E824AD5CD}">
      <dgm:prSet phldrT="[Texte]"/>
      <dgm:spPr/>
      <dgm:t>
        <a:bodyPr/>
        <a:lstStyle/>
        <a:p>
          <a:r>
            <a:rPr lang="fr-FR" dirty="0" err="1" smtClean="0"/>
            <a:t>Monday</a:t>
          </a:r>
          <a:endParaRPr lang="fr-FR" dirty="0"/>
        </a:p>
      </dgm:t>
    </dgm:pt>
    <dgm:pt modelId="{D2EBA3D0-9547-4607-AE79-2C1AAB9F7C08}" type="parTrans" cxnId="{E999B99E-7661-47C3-9083-CC5490B7810A}">
      <dgm:prSet/>
      <dgm:spPr/>
      <dgm:t>
        <a:bodyPr/>
        <a:lstStyle/>
        <a:p>
          <a:endParaRPr lang="fr-FR"/>
        </a:p>
      </dgm:t>
    </dgm:pt>
    <dgm:pt modelId="{4043336A-26FA-460B-8E08-D135711105FE}" type="sibTrans" cxnId="{E999B99E-7661-47C3-9083-CC5490B7810A}">
      <dgm:prSet/>
      <dgm:spPr/>
      <dgm:t>
        <a:bodyPr/>
        <a:lstStyle/>
        <a:p>
          <a:endParaRPr lang="fr-FR"/>
        </a:p>
      </dgm:t>
    </dgm:pt>
    <dgm:pt modelId="{A741D482-486F-4FE6-9932-698E1D81A8E3}">
      <dgm:prSet phldrT="[Texte]"/>
      <dgm:spPr/>
      <dgm:t>
        <a:bodyPr/>
        <a:lstStyle/>
        <a:p>
          <a:r>
            <a:rPr lang="fr-FR" dirty="0" smtClean="0"/>
            <a:t>Thursday</a:t>
          </a:r>
          <a:endParaRPr lang="fr-FR" dirty="0"/>
        </a:p>
      </dgm:t>
    </dgm:pt>
    <dgm:pt modelId="{7CD773EA-F307-4BD3-A011-13C940260F07}" type="parTrans" cxnId="{960B789D-B689-4F86-9C0F-1E9FF66FEF76}">
      <dgm:prSet/>
      <dgm:spPr/>
      <dgm:t>
        <a:bodyPr/>
        <a:lstStyle/>
        <a:p>
          <a:endParaRPr lang="fr-FR"/>
        </a:p>
      </dgm:t>
    </dgm:pt>
    <dgm:pt modelId="{64E5601B-C4F7-4C85-804B-C9CC3DF0CE19}" type="sibTrans" cxnId="{960B789D-B689-4F86-9C0F-1E9FF66FEF76}">
      <dgm:prSet/>
      <dgm:spPr/>
      <dgm:t>
        <a:bodyPr/>
        <a:lstStyle/>
        <a:p>
          <a:endParaRPr lang="fr-FR"/>
        </a:p>
      </dgm:t>
    </dgm:pt>
    <dgm:pt modelId="{9AC14CFF-3033-4107-BF65-B0AB949C8ECD}">
      <dgm:prSet phldrT="[Texte]"/>
      <dgm:spPr/>
      <dgm:t>
        <a:bodyPr/>
        <a:lstStyle/>
        <a:p>
          <a:r>
            <a:rPr lang="fr-FR" dirty="0" smtClean="0"/>
            <a:t>Friday</a:t>
          </a:r>
          <a:endParaRPr lang="fr-FR" dirty="0"/>
        </a:p>
      </dgm:t>
    </dgm:pt>
    <dgm:pt modelId="{66C8FDDF-F50B-4BF8-9C60-27E1DC5D18C8}" type="parTrans" cxnId="{904C3A86-2321-41DB-A2FD-AD741D182F7C}">
      <dgm:prSet/>
      <dgm:spPr/>
      <dgm:t>
        <a:bodyPr/>
        <a:lstStyle/>
        <a:p>
          <a:endParaRPr lang="fr-FR"/>
        </a:p>
      </dgm:t>
    </dgm:pt>
    <dgm:pt modelId="{18556963-2664-47C2-8695-AD3F5CDC0770}" type="sibTrans" cxnId="{904C3A86-2321-41DB-A2FD-AD741D182F7C}">
      <dgm:prSet/>
      <dgm:spPr/>
      <dgm:t>
        <a:bodyPr/>
        <a:lstStyle/>
        <a:p>
          <a:endParaRPr lang="fr-FR"/>
        </a:p>
      </dgm:t>
    </dgm:pt>
    <dgm:pt modelId="{AF28EF3E-81C7-40AC-BB58-72AE8183EE05}">
      <dgm:prSet phldrT="[Texte]"/>
      <dgm:spPr/>
      <dgm:t>
        <a:bodyPr/>
        <a:lstStyle/>
        <a:p>
          <a:r>
            <a:rPr lang="fr-FR" dirty="0" smtClean="0"/>
            <a:t>Saturday</a:t>
          </a:r>
          <a:endParaRPr lang="fr-FR" dirty="0"/>
        </a:p>
      </dgm:t>
    </dgm:pt>
    <dgm:pt modelId="{CAF35A33-7CCD-4223-8D6D-5095099F6FD8}" type="parTrans" cxnId="{A74897F4-B9F6-4A35-A518-0A5CB54C1310}">
      <dgm:prSet/>
      <dgm:spPr/>
      <dgm:t>
        <a:bodyPr/>
        <a:lstStyle/>
        <a:p>
          <a:endParaRPr lang="fr-FR"/>
        </a:p>
      </dgm:t>
    </dgm:pt>
    <dgm:pt modelId="{498817E8-ED23-402B-8DA3-B26E12D122D2}" type="sibTrans" cxnId="{A74897F4-B9F6-4A35-A518-0A5CB54C1310}">
      <dgm:prSet/>
      <dgm:spPr/>
      <dgm:t>
        <a:bodyPr/>
        <a:lstStyle/>
        <a:p>
          <a:endParaRPr lang="fr-FR"/>
        </a:p>
      </dgm:t>
    </dgm:pt>
    <dgm:pt modelId="{8CAC9204-8011-411A-B64E-2C09B05F66C0}">
      <dgm:prSet phldrT="[Texte]"/>
      <dgm:spPr/>
      <dgm:t>
        <a:bodyPr/>
        <a:lstStyle/>
        <a:p>
          <a:r>
            <a:rPr lang="fr-FR" dirty="0" err="1" smtClean="0"/>
            <a:t>Sunday</a:t>
          </a:r>
          <a:endParaRPr lang="fr-FR" dirty="0"/>
        </a:p>
      </dgm:t>
    </dgm:pt>
    <dgm:pt modelId="{0EFF1DD8-34DB-4EA3-BF5F-039011E106FC}" type="parTrans" cxnId="{271AECC6-8826-47CD-A490-F08971B7F09A}">
      <dgm:prSet/>
      <dgm:spPr/>
      <dgm:t>
        <a:bodyPr/>
        <a:lstStyle/>
        <a:p>
          <a:endParaRPr lang="fr-FR"/>
        </a:p>
      </dgm:t>
    </dgm:pt>
    <dgm:pt modelId="{2FD7EEE4-F107-4E48-B5C3-17ADC6D2CB36}" type="sibTrans" cxnId="{271AECC6-8826-47CD-A490-F08971B7F09A}">
      <dgm:prSet/>
      <dgm:spPr/>
      <dgm:t>
        <a:bodyPr/>
        <a:lstStyle/>
        <a:p>
          <a:endParaRPr lang="fr-FR"/>
        </a:p>
      </dgm:t>
    </dgm:pt>
    <dgm:pt modelId="{0BE5FA49-38C3-47AA-B3D3-D4B4F1331B4F}" type="pres">
      <dgm:prSet presAssocID="{219B9BC0-0FFD-4BBB-A1C6-064E5932F675}" presName="Name0" presStyleCnt="0">
        <dgm:presLayoutVars>
          <dgm:dir/>
          <dgm:animLvl val="lvl"/>
          <dgm:resizeHandles val="exact"/>
        </dgm:presLayoutVars>
      </dgm:prSet>
      <dgm:spPr/>
    </dgm:pt>
    <dgm:pt modelId="{AD3DEAB9-36A2-4A02-93EE-34095127AB2A}" type="pres">
      <dgm:prSet presAssocID="{04E04F28-F223-497C-9287-3608035CE26E}" presName="parTxOnly" presStyleLbl="node1" presStyleIdx="0" presStyleCnt="10">
        <dgm:presLayoutVars>
          <dgm:chMax val="0"/>
          <dgm:chPref val="0"/>
          <dgm:bulletEnabled val="1"/>
        </dgm:presLayoutVars>
      </dgm:prSet>
      <dgm:spPr/>
      <dgm:t>
        <a:bodyPr/>
        <a:lstStyle/>
        <a:p>
          <a:endParaRPr lang="fr-FR"/>
        </a:p>
      </dgm:t>
    </dgm:pt>
    <dgm:pt modelId="{E6F15529-AFBF-4778-9D2A-25556927DE8D}" type="pres">
      <dgm:prSet presAssocID="{008BFD7B-3B48-41C3-9247-19DF3DEC12D1}" presName="parTxOnlySpace" presStyleCnt="0"/>
      <dgm:spPr/>
    </dgm:pt>
    <dgm:pt modelId="{8D5A2BEF-BF6C-41CA-AD98-9CF2E3D76B78}" type="pres">
      <dgm:prSet presAssocID="{9C48D4FB-C546-4967-AFA3-601F1A0F617C}" presName="parTxOnly" presStyleLbl="node1" presStyleIdx="1" presStyleCnt="10">
        <dgm:presLayoutVars>
          <dgm:chMax val="0"/>
          <dgm:chPref val="0"/>
          <dgm:bulletEnabled val="1"/>
        </dgm:presLayoutVars>
      </dgm:prSet>
      <dgm:spPr/>
      <dgm:t>
        <a:bodyPr/>
        <a:lstStyle/>
        <a:p>
          <a:endParaRPr lang="fr-FR"/>
        </a:p>
      </dgm:t>
    </dgm:pt>
    <dgm:pt modelId="{9174767F-16B8-4EF0-ACF9-911D427C7537}" type="pres">
      <dgm:prSet presAssocID="{D5BD5C23-00FA-4528-B827-0172E1BFB8C4}" presName="parTxOnlySpace" presStyleCnt="0"/>
      <dgm:spPr/>
    </dgm:pt>
    <dgm:pt modelId="{E5E46ED3-1C00-4990-B916-C83D3F11C034}" type="pres">
      <dgm:prSet presAssocID="{A031B552-E872-4D93-BCB2-09D21CB9E812}" presName="parTxOnly" presStyleLbl="node1" presStyleIdx="2" presStyleCnt="10">
        <dgm:presLayoutVars>
          <dgm:chMax val="0"/>
          <dgm:chPref val="0"/>
          <dgm:bulletEnabled val="1"/>
        </dgm:presLayoutVars>
      </dgm:prSet>
      <dgm:spPr/>
      <dgm:t>
        <a:bodyPr/>
        <a:lstStyle/>
        <a:p>
          <a:endParaRPr lang="fr-FR"/>
        </a:p>
      </dgm:t>
    </dgm:pt>
    <dgm:pt modelId="{B79190DA-682C-4BFC-8586-2F02F0B5BF8E}" type="pres">
      <dgm:prSet presAssocID="{55A0261C-71BC-4582-B9A4-CC3339E31772}" presName="parTxOnlySpace" presStyleCnt="0"/>
      <dgm:spPr/>
    </dgm:pt>
    <dgm:pt modelId="{D4540FE9-6E3D-41FA-B44A-EFA0D02B5D7B}" type="pres">
      <dgm:prSet presAssocID="{5230ED21-38B5-41CC-B8BA-887E824AD5CD}" presName="parTxOnly" presStyleLbl="node1" presStyleIdx="3" presStyleCnt="10">
        <dgm:presLayoutVars>
          <dgm:chMax val="0"/>
          <dgm:chPref val="0"/>
          <dgm:bulletEnabled val="1"/>
        </dgm:presLayoutVars>
      </dgm:prSet>
      <dgm:spPr/>
      <dgm:t>
        <a:bodyPr/>
        <a:lstStyle/>
        <a:p>
          <a:endParaRPr lang="fr-FR"/>
        </a:p>
      </dgm:t>
    </dgm:pt>
    <dgm:pt modelId="{AD641393-B2DC-4230-B318-954BA9721590}" type="pres">
      <dgm:prSet presAssocID="{4043336A-26FA-460B-8E08-D135711105FE}" presName="parTxOnlySpace" presStyleCnt="0"/>
      <dgm:spPr/>
    </dgm:pt>
    <dgm:pt modelId="{2D6F1171-C3F9-4258-BCF8-F0AC00361763}" type="pres">
      <dgm:prSet presAssocID="{D43CD493-E38B-494F-A80A-D71B468185F0}" presName="parTxOnly" presStyleLbl="node1" presStyleIdx="4" presStyleCnt="10">
        <dgm:presLayoutVars>
          <dgm:chMax val="0"/>
          <dgm:chPref val="0"/>
          <dgm:bulletEnabled val="1"/>
        </dgm:presLayoutVars>
      </dgm:prSet>
      <dgm:spPr/>
      <dgm:t>
        <a:bodyPr/>
        <a:lstStyle/>
        <a:p>
          <a:endParaRPr lang="fr-FR"/>
        </a:p>
      </dgm:t>
    </dgm:pt>
    <dgm:pt modelId="{32DFCC80-9ADB-4E8B-B30E-3AC40BE8D592}" type="pres">
      <dgm:prSet presAssocID="{8E900488-6FB7-40A4-8786-74C2401D0E68}" presName="parTxOnlySpace" presStyleCnt="0"/>
      <dgm:spPr/>
    </dgm:pt>
    <dgm:pt modelId="{564DF5E7-35C6-460D-999F-F72A41D005AE}" type="pres">
      <dgm:prSet presAssocID="{0F72A534-61D0-471A-BF32-4AF8F2F2C710}" presName="parTxOnly" presStyleLbl="node1" presStyleIdx="5" presStyleCnt="10">
        <dgm:presLayoutVars>
          <dgm:chMax val="0"/>
          <dgm:chPref val="0"/>
          <dgm:bulletEnabled val="1"/>
        </dgm:presLayoutVars>
      </dgm:prSet>
      <dgm:spPr/>
      <dgm:t>
        <a:bodyPr/>
        <a:lstStyle/>
        <a:p>
          <a:endParaRPr lang="fr-FR"/>
        </a:p>
      </dgm:t>
    </dgm:pt>
    <dgm:pt modelId="{0886E730-5D81-47C2-8797-A11FB9C1900E}" type="pres">
      <dgm:prSet presAssocID="{A98FBA35-6449-4817-B8D1-B6BADFDBAF04}" presName="parTxOnlySpace" presStyleCnt="0"/>
      <dgm:spPr/>
    </dgm:pt>
    <dgm:pt modelId="{427BAED8-9A9F-4706-B3FF-3B840B01E49F}" type="pres">
      <dgm:prSet presAssocID="{A741D482-486F-4FE6-9932-698E1D81A8E3}" presName="parTxOnly" presStyleLbl="node1" presStyleIdx="6" presStyleCnt="10">
        <dgm:presLayoutVars>
          <dgm:chMax val="0"/>
          <dgm:chPref val="0"/>
          <dgm:bulletEnabled val="1"/>
        </dgm:presLayoutVars>
      </dgm:prSet>
      <dgm:spPr/>
      <dgm:t>
        <a:bodyPr/>
        <a:lstStyle/>
        <a:p>
          <a:endParaRPr lang="fr-FR"/>
        </a:p>
      </dgm:t>
    </dgm:pt>
    <dgm:pt modelId="{9E7CBD28-E9C5-422A-95EA-52A17EF8FBA0}" type="pres">
      <dgm:prSet presAssocID="{64E5601B-C4F7-4C85-804B-C9CC3DF0CE19}" presName="parTxOnlySpace" presStyleCnt="0"/>
      <dgm:spPr/>
    </dgm:pt>
    <dgm:pt modelId="{81362D1E-C073-4090-9079-C5A692520375}" type="pres">
      <dgm:prSet presAssocID="{9AC14CFF-3033-4107-BF65-B0AB949C8ECD}" presName="parTxOnly" presStyleLbl="node1" presStyleIdx="7" presStyleCnt="10">
        <dgm:presLayoutVars>
          <dgm:chMax val="0"/>
          <dgm:chPref val="0"/>
          <dgm:bulletEnabled val="1"/>
        </dgm:presLayoutVars>
      </dgm:prSet>
      <dgm:spPr/>
      <dgm:t>
        <a:bodyPr/>
        <a:lstStyle/>
        <a:p>
          <a:endParaRPr lang="fr-FR"/>
        </a:p>
      </dgm:t>
    </dgm:pt>
    <dgm:pt modelId="{3E586F0B-CCE8-44EA-ACCC-E9D276E44A15}" type="pres">
      <dgm:prSet presAssocID="{18556963-2664-47C2-8695-AD3F5CDC0770}" presName="parTxOnlySpace" presStyleCnt="0"/>
      <dgm:spPr/>
    </dgm:pt>
    <dgm:pt modelId="{76D62E27-12AF-4110-9F36-CE3E45ECFD61}" type="pres">
      <dgm:prSet presAssocID="{AF28EF3E-81C7-40AC-BB58-72AE8183EE05}" presName="parTxOnly" presStyleLbl="node1" presStyleIdx="8" presStyleCnt="10">
        <dgm:presLayoutVars>
          <dgm:chMax val="0"/>
          <dgm:chPref val="0"/>
          <dgm:bulletEnabled val="1"/>
        </dgm:presLayoutVars>
      </dgm:prSet>
      <dgm:spPr/>
      <dgm:t>
        <a:bodyPr/>
        <a:lstStyle/>
        <a:p>
          <a:endParaRPr lang="fr-FR"/>
        </a:p>
      </dgm:t>
    </dgm:pt>
    <dgm:pt modelId="{026579D3-AEE2-4607-BC45-0091C1C1DAA4}" type="pres">
      <dgm:prSet presAssocID="{498817E8-ED23-402B-8DA3-B26E12D122D2}" presName="parTxOnlySpace" presStyleCnt="0"/>
      <dgm:spPr/>
    </dgm:pt>
    <dgm:pt modelId="{C31160F2-8CF9-4C5C-98C2-8848AB25C244}" type="pres">
      <dgm:prSet presAssocID="{8CAC9204-8011-411A-B64E-2C09B05F66C0}" presName="parTxOnly" presStyleLbl="node1" presStyleIdx="9" presStyleCnt="10">
        <dgm:presLayoutVars>
          <dgm:chMax val="0"/>
          <dgm:chPref val="0"/>
          <dgm:bulletEnabled val="1"/>
        </dgm:presLayoutVars>
      </dgm:prSet>
      <dgm:spPr/>
      <dgm:t>
        <a:bodyPr/>
        <a:lstStyle/>
        <a:p>
          <a:endParaRPr lang="fr-FR"/>
        </a:p>
      </dgm:t>
    </dgm:pt>
  </dgm:ptLst>
  <dgm:cxnLst>
    <dgm:cxn modelId="{9C73DC6E-3F77-4998-A4F2-87C72E433BD4}" srcId="{219B9BC0-0FFD-4BBB-A1C6-064E5932F675}" destId="{A031B552-E872-4D93-BCB2-09D21CB9E812}" srcOrd="2" destOrd="0" parTransId="{3B986D70-E496-438A-8312-6C7270E97268}" sibTransId="{55A0261C-71BC-4582-B9A4-CC3339E31772}"/>
    <dgm:cxn modelId="{8303A7D3-F47E-A340-AB7B-3283A76B95DE}" type="presOf" srcId="{A741D482-486F-4FE6-9932-698E1D81A8E3}" destId="{427BAED8-9A9F-4706-B3FF-3B840B01E49F}" srcOrd="0" destOrd="0" presId="urn:microsoft.com/office/officeart/2005/8/layout/chevron1"/>
    <dgm:cxn modelId="{B5C0B66A-8A08-8747-BDBD-1D7BAE682551}" type="presOf" srcId="{AF28EF3E-81C7-40AC-BB58-72AE8183EE05}" destId="{76D62E27-12AF-4110-9F36-CE3E45ECFD61}" srcOrd="0" destOrd="0" presId="urn:microsoft.com/office/officeart/2005/8/layout/chevron1"/>
    <dgm:cxn modelId="{960B789D-B689-4F86-9C0F-1E9FF66FEF76}" srcId="{219B9BC0-0FFD-4BBB-A1C6-064E5932F675}" destId="{A741D482-486F-4FE6-9932-698E1D81A8E3}" srcOrd="6" destOrd="0" parTransId="{7CD773EA-F307-4BD3-A011-13C940260F07}" sibTransId="{64E5601B-C4F7-4C85-804B-C9CC3DF0CE19}"/>
    <dgm:cxn modelId="{773E1D7E-3C7C-45B9-AADB-52EA22D75376}" srcId="{219B9BC0-0FFD-4BBB-A1C6-064E5932F675}" destId="{0F72A534-61D0-471A-BF32-4AF8F2F2C710}" srcOrd="5" destOrd="0" parTransId="{5430DAEC-00D0-4D3F-B79F-00D3AB12E0A0}" sibTransId="{A98FBA35-6449-4817-B8D1-B6BADFDBAF04}"/>
    <dgm:cxn modelId="{0BE2EEE7-80CC-AF48-A8F1-E6DD9D959C5E}" type="presOf" srcId="{9C48D4FB-C546-4967-AFA3-601F1A0F617C}" destId="{8D5A2BEF-BF6C-41CA-AD98-9CF2E3D76B78}" srcOrd="0" destOrd="0" presId="urn:microsoft.com/office/officeart/2005/8/layout/chevron1"/>
    <dgm:cxn modelId="{A74897F4-B9F6-4A35-A518-0A5CB54C1310}" srcId="{219B9BC0-0FFD-4BBB-A1C6-064E5932F675}" destId="{AF28EF3E-81C7-40AC-BB58-72AE8183EE05}" srcOrd="8" destOrd="0" parTransId="{CAF35A33-7CCD-4223-8D6D-5095099F6FD8}" sibTransId="{498817E8-ED23-402B-8DA3-B26E12D122D2}"/>
    <dgm:cxn modelId="{AAAF169E-3BBE-B14F-B17D-8B48495EB32C}" type="presOf" srcId="{9AC14CFF-3033-4107-BF65-B0AB949C8ECD}" destId="{81362D1E-C073-4090-9079-C5A692520375}" srcOrd="0" destOrd="0" presId="urn:microsoft.com/office/officeart/2005/8/layout/chevron1"/>
    <dgm:cxn modelId="{91D647CB-E124-874F-845A-297B59224360}" type="presOf" srcId="{5230ED21-38B5-41CC-B8BA-887E824AD5CD}" destId="{D4540FE9-6E3D-41FA-B44A-EFA0D02B5D7B}" srcOrd="0" destOrd="0" presId="urn:microsoft.com/office/officeart/2005/8/layout/chevron1"/>
    <dgm:cxn modelId="{3C81A3B5-2720-1F4C-B384-524A39985E68}" type="presOf" srcId="{04E04F28-F223-497C-9287-3608035CE26E}" destId="{AD3DEAB9-36A2-4A02-93EE-34095127AB2A}" srcOrd="0" destOrd="0" presId="urn:microsoft.com/office/officeart/2005/8/layout/chevron1"/>
    <dgm:cxn modelId="{FD2043A3-4FE6-894B-9867-D9D6DC909BE5}" type="presOf" srcId="{219B9BC0-0FFD-4BBB-A1C6-064E5932F675}" destId="{0BE5FA49-38C3-47AA-B3D3-D4B4F1331B4F}" srcOrd="0" destOrd="0" presId="urn:microsoft.com/office/officeart/2005/8/layout/chevron1"/>
    <dgm:cxn modelId="{DE955E3C-1260-D845-843B-77DF0AA5F2F4}" type="presOf" srcId="{8CAC9204-8011-411A-B64E-2C09B05F66C0}" destId="{C31160F2-8CF9-4C5C-98C2-8848AB25C244}" srcOrd="0" destOrd="0" presId="urn:microsoft.com/office/officeart/2005/8/layout/chevron1"/>
    <dgm:cxn modelId="{CEBA49DC-2606-4908-A9B8-18272DE89936}" srcId="{219B9BC0-0FFD-4BBB-A1C6-064E5932F675}" destId="{D43CD493-E38B-494F-A80A-D71B468185F0}" srcOrd="4" destOrd="0" parTransId="{28B3BAF0-D800-4C00-AA09-887A2D30515A}" sibTransId="{8E900488-6FB7-40A4-8786-74C2401D0E68}"/>
    <dgm:cxn modelId="{904C3A86-2321-41DB-A2FD-AD741D182F7C}" srcId="{219B9BC0-0FFD-4BBB-A1C6-064E5932F675}" destId="{9AC14CFF-3033-4107-BF65-B0AB949C8ECD}" srcOrd="7" destOrd="0" parTransId="{66C8FDDF-F50B-4BF8-9C60-27E1DC5D18C8}" sibTransId="{18556963-2664-47C2-8695-AD3F5CDC0770}"/>
    <dgm:cxn modelId="{F153898C-3554-D74B-B1E0-D4F8244BBBA9}" type="presOf" srcId="{A031B552-E872-4D93-BCB2-09D21CB9E812}" destId="{E5E46ED3-1C00-4990-B916-C83D3F11C034}" srcOrd="0" destOrd="0" presId="urn:microsoft.com/office/officeart/2005/8/layout/chevron1"/>
    <dgm:cxn modelId="{271AECC6-8826-47CD-A490-F08971B7F09A}" srcId="{219B9BC0-0FFD-4BBB-A1C6-064E5932F675}" destId="{8CAC9204-8011-411A-B64E-2C09B05F66C0}" srcOrd="9" destOrd="0" parTransId="{0EFF1DD8-34DB-4EA3-BF5F-039011E106FC}" sibTransId="{2FD7EEE4-F107-4E48-B5C3-17ADC6D2CB36}"/>
    <dgm:cxn modelId="{5B01C625-6973-D343-AB85-BE1554821040}" type="presOf" srcId="{D43CD493-E38B-494F-A80A-D71B468185F0}" destId="{2D6F1171-C3F9-4258-BCF8-F0AC00361763}" srcOrd="0" destOrd="0" presId="urn:microsoft.com/office/officeart/2005/8/layout/chevron1"/>
    <dgm:cxn modelId="{DD584B8D-E8AF-AE48-8327-9186EE535895}" type="presOf" srcId="{0F72A534-61D0-471A-BF32-4AF8F2F2C710}" destId="{564DF5E7-35C6-460D-999F-F72A41D005AE}" srcOrd="0" destOrd="0" presId="urn:microsoft.com/office/officeart/2005/8/layout/chevron1"/>
    <dgm:cxn modelId="{52C393D2-2300-45B5-858A-4402FFEA84D4}" srcId="{219B9BC0-0FFD-4BBB-A1C6-064E5932F675}" destId="{9C48D4FB-C546-4967-AFA3-601F1A0F617C}" srcOrd="1" destOrd="0" parTransId="{29C1983A-9F93-479D-B2BE-0E76A4A4C822}" sibTransId="{D5BD5C23-00FA-4528-B827-0172E1BFB8C4}"/>
    <dgm:cxn modelId="{E999B99E-7661-47C3-9083-CC5490B7810A}" srcId="{219B9BC0-0FFD-4BBB-A1C6-064E5932F675}" destId="{5230ED21-38B5-41CC-B8BA-887E824AD5CD}" srcOrd="3" destOrd="0" parTransId="{D2EBA3D0-9547-4607-AE79-2C1AAB9F7C08}" sibTransId="{4043336A-26FA-460B-8E08-D135711105FE}"/>
    <dgm:cxn modelId="{1328EE50-3109-485E-B17E-A2ED25CF2BED}" srcId="{219B9BC0-0FFD-4BBB-A1C6-064E5932F675}" destId="{04E04F28-F223-497C-9287-3608035CE26E}" srcOrd="0" destOrd="0" parTransId="{CA9C2682-953B-44E1-8D91-11181756F16B}" sibTransId="{008BFD7B-3B48-41C3-9247-19DF3DEC12D1}"/>
    <dgm:cxn modelId="{8185DB34-DFA6-9949-9975-55B5E037DE6A}" type="presParOf" srcId="{0BE5FA49-38C3-47AA-B3D3-D4B4F1331B4F}" destId="{AD3DEAB9-36A2-4A02-93EE-34095127AB2A}" srcOrd="0" destOrd="0" presId="urn:microsoft.com/office/officeart/2005/8/layout/chevron1"/>
    <dgm:cxn modelId="{F165C7E9-E21E-5F40-BC2C-6F1B8FD02AC0}" type="presParOf" srcId="{0BE5FA49-38C3-47AA-B3D3-D4B4F1331B4F}" destId="{E6F15529-AFBF-4778-9D2A-25556927DE8D}" srcOrd="1" destOrd="0" presId="urn:microsoft.com/office/officeart/2005/8/layout/chevron1"/>
    <dgm:cxn modelId="{C5D5E84F-B3FB-F54D-B17B-D3DA15C230CB}" type="presParOf" srcId="{0BE5FA49-38C3-47AA-B3D3-D4B4F1331B4F}" destId="{8D5A2BEF-BF6C-41CA-AD98-9CF2E3D76B78}" srcOrd="2" destOrd="0" presId="urn:microsoft.com/office/officeart/2005/8/layout/chevron1"/>
    <dgm:cxn modelId="{241AB6DB-60FF-5846-BE56-ABFAB2BB904C}" type="presParOf" srcId="{0BE5FA49-38C3-47AA-B3D3-D4B4F1331B4F}" destId="{9174767F-16B8-4EF0-ACF9-911D427C7537}" srcOrd="3" destOrd="0" presId="urn:microsoft.com/office/officeart/2005/8/layout/chevron1"/>
    <dgm:cxn modelId="{FC17F2B9-7DFC-9E4F-93E2-1E52D72D596B}" type="presParOf" srcId="{0BE5FA49-38C3-47AA-B3D3-D4B4F1331B4F}" destId="{E5E46ED3-1C00-4990-B916-C83D3F11C034}" srcOrd="4" destOrd="0" presId="urn:microsoft.com/office/officeart/2005/8/layout/chevron1"/>
    <dgm:cxn modelId="{8084014B-0DB3-1249-B82B-69984CFF39CE}" type="presParOf" srcId="{0BE5FA49-38C3-47AA-B3D3-D4B4F1331B4F}" destId="{B79190DA-682C-4BFC-8586-2F02F0B5BF8E}" srcOrd="5" destOrd="0" presId="urn:microsoft.com/office/officeart/2005/8/layout/chevron1"/>
    <dgm:cxn modelId="{F66309D4-E9B7-8A4B-BC36-06EEED67AC41}" type="presParOf" srcId="{0BE5FA49-38C3-47AA-B3D3-D4B4F1331B4F}" destId="{D4540FE9-6E3D-41FA-B44A-EFA0D02B5D7B}" srcOrd="6" destOrd="0" presId="urn:microsoft.com/office/officeart/2005/8/layout/chevron1"/>
    <dgm:cxn modelId="{216C8765-2F63-8444-B460-D868F8C1F785}" type="presParOf" srcId="{0BE5FA49-38C3-47AA-B3D3-D4B4F1331B4F}" destId="{AD641393-B2DC-4230-B318-954BA9721590}" srcOrd="7" destOrd="0" presId="urn:microsoft.com/office/officeart/2005/8/layout/chevron1"/>
    <dgm:cxn modelId="{86BCE9F7-AF1F-5649-901A-3E7D14683269}" type="presParOf" srcId="{0BE5FA49-38C3-47AA-B3D3-D4B4F1331B4F}" destId="{2D6F1171-C3F9-4258-BCF8-F0AC00361763}" srcOrd="8" destOrd="0" presId="urn:microsoft.com/office/officeart/2005/8/layout/chevron1"/>
    <dgm:cxn modelId="{BEB3CC6E-439E-E246-A860-AC58AF396DFE}" type="presParOf" srcId="{0BE5FA49-38C3-47AA-B3D3-D4B4F1331B4F}" destId="{32DFCC80-9ADB-4E8B-B30E-3AC40BE8D592}" srcOrd="9" destOrd="0" presId="urn:microsoft.com/office/officeart/2005/8/layout/chevron1"/>
    <dgm:cxn modelId="{089B1C61-1C32-1F40-AC4D-83EE7DFA1044}" type="presParOf" srcId="{0BE5FA49-38C3-47AA-B3D3-D4B4F1331B4F}" destId="{564DF5E7-35C6-460D-999F-F72A41D005AE}" srcOrd="10" destOrd="0" presId="urn:microsoft.com/office/officeart/2005/8/layout/chevron1"/>
    <dgm:cxn modelId="{38B3B3D7-CA4B-0C49-BB01-19E972432FB4}" type="presParOf" srcId="{0BE5FA49-38C3-47AA-B3D3-D4B4F1331B4F}" destId="{0886E730-5D81-47C2-8797-A11FB9C1900E}" srcOrd="11" destOrd="0" presId="urn:microsoft.com/office/officeart/2005/8/layout/chevron1"/>
    <dgm:cxn modelId="{B0D2CCA2-EF9F-6549-A150-F800D294A299}" type="presParOf" srcId="{0BE5FA49-38C3-47AA-B3D3-D4B4F1331B4F}" destId="{427BAED8-9A9F-4706-B3FF-3B840B01E49F}" srcOrd="12" destOrd="0" presId="urn:microsoft.com/office/officeart/2005/8/layout/chevron1"/>
    <dgm:cxn modelId="{3B847DF5-AF2E-9647-8FE6-17B93F4BD42E}" type="presParOf" srcId="{0BE5FA49-38C3-47AA-B3D3-D4B4F1331B4F}" destId="{9E7CBD28-E9C5-422A-95EA-52A17EF8FBA0}" srcOrd="13" destOrd="0" presId="urn:microsoft.com/office/officeart/2005/8/layout/chevron1"/>
    <dgm:cxn modelId="{C2C1BB3E-05C7-B44B-A86D-91E364419138}" type="presParOf" srcId="{0BE5FA49-38C3-47AA-B3D3-D4B4F1331B4F}" destId="{81362D1E-C073-4090-9079-C5A692520375}" srcOrd="14" destOrd="0" presId="urn:microsoft.com/office/officeart/2005/8/layout/chevron1"/>
    <dgm:cxn modelId="{C1F3099F-93AE-6144-A61D-E35621914E87}" type="presParOf" srcId="{0BE5FA49-38C3-47AA-B3D3-D4B4F1331B4F}" destId="{3E586F0B-CCE8-44EA-ACCC-E9D276E44A15}" srcOrd="15" destOrd="0" presId="urn:microsoft.com/office/officeart/2005/8/layout/chevron1"/>
    <dgm:cxn modelId="{14446304-20A4-0D46-9580-30E9AA7AF4CF}" type="presParOf" srcId="{0BE5FA49-38C3-47AA-B3D3-D4B4F1331B4F}" destId="{76D62E27-12AF-4110-9F36-CE3E45ECFD61}" srcOrd="16" destOrd="0" presId="urn:microsoft.com/office/officeart/2005/8/layout/chevron1"/>
    <dgm:cxn modelId="{C4FDDAA9-8DCC-6D45-B3DF-65AF0E592602}" type="presParOf" srcId="{0BE5FA49-38C3-47AA-B3D3-D4B4F1331B4F}" destId="{026579D3-AEE2-4607-BC45-0091C1C1DAA4}" srcOrd="17" destOrd="0" presId="urn:microsoft.com/office/officeart/2005/8/layout/chevron1"/>
    <dgm:cxn modelId="{5B9E51B1-B4CB-8C41-8366-46CCE5664CC9}" type="presParOf" srcId="{0BE5FA49-38C3-47AA-B3D3-D4B4F1331B4F}" destId="{C31160F2-8CF9-4C5C-98C2-8848AB25C244}" srcOrd="1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DEAB9-36A2-4A02-93EE-34095127AB2A}">
      <dsp:nvSpPr>
        <dsp:cNvPr id="0" name=""/>
        <dsp:cNvSpPr/>
      </dsp:nvSpPr>
      <dsp:spPr>
        <a:xfrm>
          <a:off x="1067" y="239144"/>
          <a:ext cx="961134" cy="384453"/>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fr-FR" sz="700" kern="1200" dirty="0" smtClean="0"/>
            <a:t>Friday</a:t>
          </a:r>
          <a:endParaRPr lang="fr-FR" sz="700" kern="1200" dirty="0"/>
        </a:p>
      </dsp:txBody>
      <dsp:txXfrm>
        <a:off x="193294" y="239144"/>
        <a:ext cx="576681" cy="384453"/>
      </dsp:txXfrm>
    </dsp:sp>
    <dsp:sp modelId="{8D5A2BEF-BF6C-41CA-AD98-9CF2E3D76B78}">
      <dsp:nvSpPr>
        <dsp:cNvPr id="0" name=""/>
        <dsp:cNvSpPr/>
      </dsp:nvSpPr>
      <dsp:spPr>
        <a:xfrm>
          <a:off x="866089" y="239144"/>
          <a:ext cx="961134" cy="384453"/>
        </a:xfrm>
        <a:prstGeom prst="chevron">
          <a:avLst/>
        </a:prstGeom>
        <a:solidFill>
          <a:schemeClr val="accent4">
            <a:hueOff val="1238108"/>
            <a:satOff val="4403"/>
            <a:lumOff val="99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fr-FR" sz="700" kern="1200" dirty="0" smtClean="0"/>
            <a:t>Saturday</a:t>
          </a:r>
          <a:endParaRPr lang="fr-FR" sz="700" kern="1200" dirty="0"/>
        </a:p>
      </dsp:txBody>
      <dsp:txXfrm>
        <a:off x="1058316" y="239144"/>
        <a:ext cx="576681" cy="384453"/>
      </dsp:txXfrm>
    </dsp:sp>
    <dsp:sp modelId="{E5E46ED3-1C00-4990-B916-C83D3F11C034}">
      <dsp:nvSpPr>
        <dsp:cNvPr id="0" name=""/>
        <dsp:cNvSpPr/>
      </dsp:nvSpPr>
      <dsp:spPr>
        <a:xfrm>
          <a:off x="1731110" y="239144"/>
          <a:ext cx="961134" cy="384453"/>
        </a:xfrm>
        <a:prstGeom prst="chevron">
          <a:avLst/>
        </a:prstGeom>
        <a:solidFill>
          <a:schemeClr val="accent4">
            <a:hueOff val="2476217"/>
            <a:satOff val="8805"/>
            <a:lumOff val="199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fr-FR" sz="700" kern="1200" dirty="0" err="1" smtClean="0"/>
            <a:t>Sunday</a:t>
          </a:r>
          <a:endParaRPr lang="fr-FR" sz="700" kern="1200" dirty="0"/>
        </a:p>
      </dsp:txBody>
      <dsp:txXfrm>
        <a:off x="1923337" y="239144"/>
        <a:ext cx="576681" cy="384453"/>
      </dsp:txXfrm>
    </dsp:sp>
    <dsp:sp modelId="{D4540FE9-6E3D-41FA-B44A-EFA0D02B5D7B}">
      <dsp:nvSpPr>
        <dsp:cNvPr id="0" name=""/>
        <dsp:cNvSpPr/>
      </dsp:nvSpPr>
      <dsp:spPr>
        <a:xfrm>
          <a:off x="2596132" y="239144"/>
          <a:ext cx="961134" cy="384453"/>
        </a:xfrm>
        <a:prstGeom prst="chevron">
          <a:avLst/>
        </a:prstGeom>
        <a:solidFill>
          <a:schemeClr val="accent4">
            <a:hueOff val="3714325"/>
            <a:satOff val="13208"/>
            <a:lumOff val="298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fr-FR" sz="700" kern="1200" dirty="0" err="1" smtClean="0"/>
            <a:t>Monday</a:t>
          </a:r>
          <a:endParaRPr lang="fr-FR" sz="700" kern="1200" dirty="0"/>
        </a:p>
      </dsp:txBody>
      <dsp:txXfrm>
        <a:off x="2788359" y="239144"/>
        <a:ext cx="576681" cy="384453"/>
      </dsp:txXfrm>
    </dsp:sp>
    <dsp:sp modelId="{2D6F1171-C3F9-4258-BCF8-F0AC00361763}">
      <dsp:nvSpPr>
        <dsp:cNvPr id="0" name=""/>
        <dsp:cNvSpPr/>
      </dsp:nvSpPr>
      <dsp:spPr>
        <a:xfrm>
          <a:off x="3461153" y="239144"/>
          <a:ext cx="961134" cy="384453"/>
        </a:xfrm>
        <a:prstGeom prst="chevron">
          <a:avLst/>
        </a:prstGeom>
        <a:solidFill>
          <a:schemeClr val="accent4">
            <a:hueOff val="4952434"/>
            <a:satOff val="17611"/>
            <a:lumOff val="398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fr-FR" sz="700" kern="1200" dirty="0" smtClean="0"/>
            <a:t>Tuesday</a:t>
          </a:r>
          <a:endParaRPr lang="fr-FR" sz="700" kern="1200" dirty="0"/>
        </a:p>
      </dsp:txBody>
      <dsp:txXfrm>
        <a:off x="3653380" y="239144"/>
        <a:ext cx="576681" cy="384453"/>
      </dsp:txXfrm>
    </dsp:sp>
    <dsp:sp modelId="{564DF5E7-35C6-460D-999F-F72A41D005AE}">
      <dsp:nvSpPr>
        <dsp:cNvPr id="0" name=""/>
        <dsp:cNvSpPr/>
      </dsp:nvSpPr>
      <dsp:spPr>
        <a:xfrm>
          <a:off x="4326175" y="239144"/>
          <a:ext cx="961134" cy="384453"/>
        </a:xfrm>
        <a:prstGeom prst="chevron">
          <a:avLst/>
        </a:prstGeom>
        <a:solidFill>
          <a:schemeClr val="accent4">
            <a:hueOff val="6190542"/>
            <a:satOff val="22013"/>
            <a:lumOff val="497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fr-FR" sz="700" kern="1200" dirty="0" err="1" smtClean="0"/>
            <a:t>Wednesday</a:t>
          </a:r>
          <a:endParaRPr lang="fr-FR" sz="700" kern="1200" dirty="0"/>
        </a:p>
      </dsp:txBody>
      <dsp:txXfrm>
        <a:off x="4518402" y="239144"/>
        <a:ext cx="576681" cy="384453"/>
      </dsp:txXfrm>
    </dsp:sp>
    <dsp:sp modelId="{427BAED8-9A9F-4706-B3FF-3B840B01E49F}">
      <dsp:nvSpPr>
        <dsp:cNvPr id="0" name=""/>
        <dsp:cNvSpPr/>
      </dsp:nvSpPr>
      <dsp:spPr>
        <a:xfrm>
          <a:off x="5191196" y="239144"/>
          <a:ext cx="961134" cy="384453"/>
        </a:xfrm>
        <a:prstGeom prst="chevron">
          <a:avLst/>
        </a:prstGeom>
        <a:solidFill>
          <a:schemeClr val="accent4">
            <a:hueOff val="7428651"/>
            <a:satOff val="26416"/>
            <a:lumOff val="597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fr-FR" sz="700" kern="1200" dirty="0" smtClean="0"/>
            <a:t>Thursday</a:t>
          </a:r>
          <a:endParaRPr lang="fr-FR" sz="700" kern="1200" dirty="0"/>
        </a:p>
      </dsp:txBody>
      <dsp:txXfrm>
        <a:off x="5383423" y="239144"/>
        <a:ext cx="576681" cy="384453"/>
      </dsp:txXfrm>
    </dsp:sp>
    <dsp:sp modelId="{81362D1E-C073-4090-9079-C5A692520375}">
      <dsp:nvSpPr>
        <dsp:cNvPr id="0" name=""/>
        <dsp:cNvSpPr/>
      </dsp:nvSpPr>
      <dsp:spPr>
        <a:xfrm>
          <a:off x="6056218" y="239144"/>
          <a:ext cx="961134" cy="384453"/>
        </a:xfrm>
        <a:prstGeom prst="chevron">
          <a:avLst/>
        </a:prstGeom>
        <a:solidFill>
          <a:schemeClr val="accent4">
            <a:hueOff val="8666759"/>
            <a:satOff val="30819"/>
            <a:lumOff val="696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fr-FR" sz="700" kern="1200" dirty="0" smtClean="0"/>
            <a:t>Friday</a:t>
          </a:r>
          <a:endParaRPr lang="fr-FR" sz="700" kern="1200" dirty="0"/>
        </a:p>
      </dsp:txBody>
      <dsp:txXfrm>
        <a:off x="6248445" y="239144"/>
        <a:ext cx="576681" cy="384453"/>
      </dsp:txXfrm>
    </dsp:sp>
    <dsp:sp modelId="{76D62E27-12AF-4110-9F36-CE3E45ECFD61}">
      <dsp:nvSpPr>
        <dsp:cNvPr id="0" name=""/>
        <dsp:cNvSpPr/>
      </dsp:nvSpPr>
      <dsp:spPr>
        <a:xfrm>
          <a:off x="6921239" y="239144"/>
          <a:ext cx="961134" cy="384453"/>
        </a:xfrm>
        <a:prstGeom prst="chevron">
          <a:avLst/>
        </a:prstGeom>
        <a:solidFill>
          <a:schemeClr val="accent4">
            <a:hueOff val="9904868"/>
            <a:satOff val="35221"/>
            <a:lumOff val="796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fr-FR" sz="700" kern="1200" dirty="0" smtClean="0"/>
            <a:t>Saturday</a:t>
          </a:r>
          <a:endParaRPr lang="fr-FR" sz="700" kern="1200" dirty="0"/>
        </a:p>
      </dsp:txBody>
      <dsp:txXfrm>
        <a:off x="7113466" y="239144"/>
        <a:ext cx="576681" cy="384453"/>
      </dsp:txXfrm>
    </dsp:sp>
    <dsp:sp modelId="{C31160F2-8CF9-4C5C-98C2-8848AB25C244}">
      <dsp:nvSpPr>
        <dsp:cNvPr id="0" name=""/>
        <dsp:cNvSpPr/>
      </dsp:nvSpPr>
      <dsp:spPr>
        <a:xfrm>
          <a:off x="7786261" y="239144"/>
          <a:ext cx="961134" cy="384453"/>
        </a:xfrm>
        <a:prstGeom prst="chevron">
          <a:avLst/>
        </a:prstGeom>
        <a:solidFill>
          <a:schemeClr val="accent4">
            <a:hueOff val="11142976"/>
            <a:satOff val="39624"/>
            <a:lumOff val="8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lvl="0" algn="ctr" defTabSz="311150">
            <a:lnSpc>
              <a:spcPct val="90000"/>
            </a:lnSpc>
            <a:spcBef>
              <a:spcPct val="0"/>
            </a:spcBef>
            <a:spcAft>
              <a:spcPct val="35000"/>
            </a:spcAft>
          </a:pPr>
          <a:r>
            <a:rPr lang="fr-FR" sz="700" kern="1200" dirty="0" err="1" smtClean="0"/>
            <a:t>Sunday</a:t>
          </a:r>
          <a:endParaRPr lang="fr-FR" sz="700" kern="1200" dirty="0"/>
        </a:p>
      </dsp:txBody>
      <dsp:txXfrm>
        <a:off x="7978488" y="239144"/>
        <a:ext cx="576681" cy="38445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drawing1.xml><?xml version="1.0" encoding="utf-8"?>
<c:userShapes xmlns:c="http://schemas.openxmlformats.org/drawingml/2006/chart">
  <cdr:relSizeAnchor xmlns:cdr="http://schemas.openxmlformats.org/drawingml/2006/chartDrawing">
    <cdr:from>
      <cdr:x>0.11738</cdr:x>
      <cdr:y>0.08</cdr:y>
    </cdr:from>
    <cdr:to>
      <cdr:x>0.26488</cdr:x>
      <cdr:y>0.31082</cdr:y>
    </cdr:to>
    <cdr:sp macro="" textlink="">
      <cdr:nvSpPr>
        <cdr:cNvPr id="2" name="TextBox 1"/>
        <cdr:cNvSpPr txBox="1"/>
      </cdr:nvSpPr>
      <cdr:spPr>
        <a:xfrm xmlns:a="http://schemas.openxmlformats.org/drawingml/2006/main">
          <a:off x="936104" y="288032"/>
          <a:ext cx="1176374" cy="83099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400" b="1" dirty="0" smtClean="0">
              <a:solidFill>
                <a:schemeClr val="bg1"/>
              </a:solidFill>
              <a:latin typeface="Arial"/>
              <a:cs typeface="Arial"/>
            </a:rPr>
            <a:t>35.0</a:t>
          </a:r>
        </a:p>
        <a:p xmlns:a="http://schemas.openxmlformats.org/drawingml/2006/main">
          <a:pPr algn="ctr"/>
          <a:r>
            <a:rPr lang="en-GB" sz="2400" b="1" dirty="0" smtClean="0">
              <a:solidFill>
                <a:schemeClr val="bg1"/>
              </a:solidFill>
              <a:latin typeface="Arial"/>
              <a:cs typeface="Arial"/>
            </a:rPr>
            <a:t>million</a:t>
          </a:r>
          <a:endParaRPr lang="en-GB" sz="1100" b="1" dirty="0">
            <a:solidFill>
              <a:schemeClr val="bg1"/>
            </a:solidFill>
            <a:latin typeface="Arial"/>
            <a:cs typeface="Arial"/>
          </a:endParaRPr>
        </a:p>
      </cdr:txBody>
    </cdr:sp>
  </cdr:relSizeAnchor>
  <cdr:relSizeAnchor xmlns:cdr="http://schemas.openxmlformats.org/drawingml/2006/chartDrawing">
    <cdr:from>
      <cdr:x>0.35164</cdr:x>
      <cdr:y>0.16001</cdr:y>
    </cdr:from>
    <cdr:to>
      <cdr:x>0.49915</cdr:x>
      <cdr:y>0.39083</cdr:y>
    </cdr:to>
    <cdr:sp macro="" textlink="">
      <cdr:nvSpPr>
        <cdr:cNvPr id="3" name="TextBox 1"/>
        <cdr:cNvSpPr txBox="1"/>
      </cdr:nvSpPr>
      <cdr:spPr>
        <a:xfrm xmlns:a="http://schemas.openxmlformats.org/drawingml/2006/main">
          <a:off x="2804467" y="576064"/>
          <a:ext cx="1176374" cy="83099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400" b="1" dirty="0" smtClean="0">
              <a:solidFill>
                <a:schemeClr val="bg1"/>
              </a:solidFill>
              <a:latin typeface="Arial"/>
              <a:cs typeface="Arial"/>
            </a:rPr>
            <a:t>31.5</a:t>
          </a:r>
        </a:p>
        <a:p xmlns:a="http://schemas.openxmlformats.org/drawingml/2006/main">
          <a:pPr algn="ctr"/>
          <a:r>
            <a:rPr lang="en-GB" sz="2400" b="1" dirty="0" smtClean="0">
              <a:solidFill>
                <a:schemeClr val="bg1"/>
              </a:solidFill>
              <a:latin typeface="Arial"/>
              <a:cs typeface="Arial"/>
            </a:rPr>
            <a:t>million</a:t>
          </a:r>
          <a:endParaRPr lang="en-GB" sz="1100" b="1" dirty="0">
            <a:solidFill>
              <a:schemeClr val="bg1"/>
            </a:solidFill>
            <a:latin typeface="Arial"/>
            <a:cs typeface="Arial"/>
          </a:endParaRPr>
        </a:p>
      </cdr:txBody>
    </cdr:sp>
  </cdr:relSizeAnchor>
  <cdr:relSizeAnchor xmlns:cdr="http://schemas.openxmlformats.org/drawingml/2006/chartDrawing">
    <cdr:from>
      <cdr:x>0.57737</cdr:x>
      <cdr:y>0.24001</cdr:y>
    </cdr:from>
    <cdr:to>
      <cdr:x>0.72487</cdr:x>
      <cdr:y>0.47083</cdr:y>
    </cdr:to>
    <cdr:sp macro="" textlink="">
      <cdr:nvSpPr>
        <cdr:cNvPr id="4" name="TextBox 1"/>
        <cdr:cNvSpPr txBox="1"/>
      </cdr:nvSpPr>
      <cdr:spPr>
        <a:xfrm xmlns:a="http://schemas.openxmlformats.org/drawingml/2006/main">
          <a:off x="4604667" y="864096"/>
          <a:ext cx="1176374" cy="83099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400" b="1" dirty="0" smtClean="0">
              <a:solidFill>
                <a:schemeClr val="bg1"/>
              </a:solidFill>
              <a:latin typeface="Arial"/>
              <a:cs typeface="Arial"/>
            </a:rPr>
            <a:t>28.4</a:t>
          </a:r>
        </a:p>
        <a:p xmlns:a="http://schemas.openxmlformats.org/drawingml/2006/main">
          <a:pPr algn="ctr"/>
          <a:r>
            <a:rPr lang="en-GB" sz="2400" b="1" dirty="0" smtClean="0">
              <a:solidFill>
                <a:schemeClr val="bg1"/>
              </a:solidFill>
              <a:latin typeface="Arial"/>
              <a:cs typeface="Arial"/>
            </a:rPr>
            <a:t>million</a:t>
          </a:r>
          <a:endParaRPr lang="en-GB" sz="1100" b="1" dirty="0">
            <a:solidFill>
              <a:schemeClr val="bg1"/>
            </a:solidFill>
            <a:latin typeface="Arial"/>
            <a:cs typeface="Arial"/>
          </a:endParaRPr>
        </a:p>
      </cdr:txBody>
    </cdr:sp>
  </cdr:relSizeAnchor>
  <cdr:relSizeAnchor xmlns:cdr="http://schemas.openxmlformats.org/drawingml/2006/chartDrawing">
    <cdr:from>
      <cdr:x>0.80309</cdr:x>
      <cdr:y>0.30002</cdr:y>
    </cdr:from>
    <cdr:to>
      <cdr:x>0.95059</cdr:x>
      <cdr:y>0.53084</cdr:y>
    </cdr:to>
    <cdr:sp macro="" textlink="">
      <cdr:nvSpPr>
        <cdr:cNvPr id="5" name="TextBox 1"/>
        <cdr:cNvSpPr txBox="1"/>
      </cdr:nvSpPr>
      <cdr:spPr>
        <a:xfrm xmlns:a="http://schemas.openxmlformats.org/drawingml/2006/main">
          <a:off x="6404867" y="1080120"/>
          <a:ext cx="1176374" cy="83099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400" b="1" dirty="0" smtClean="0">
              <a:solidFill>
                <a:schemeClr val="bg1"/>
              </a:solidFill>
              <a:latin typeface="Arial"/>
              <a:cs typeface="Arial"/>
            </a:rPr>
            <a:t>25.6</a:t>
          </a:r>
        </a:p>
        <a:p xmlns:a="http://schemas.openxmlformats.org/drawingml/2006/main">
          <a:pPr algn="ctr"/>
          <a:r>
            <a:rPr lang="en-GB" sz="2400" b="1" dirty="0" smtClean="0">
              <a:solidFill>
                <a:schemeClr val="bg1"/>
              </a:solidFill>
              <a:latin typeface="Arial"/>
              <a:cs typeface="Arial"/>
            </a:rPr>
            <a:t>million</a:t>
          </a:r>
          <a:endParaRPr lang="en-GB" sz="1100" b="1" dirty="0">
            <a:solidFill>
              <a:schemeClr val="bg1"/>
            </a:solidFill>
            <a:latin typeface="Arial"/>
            <a:cs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0.13008</cdr:x>
      <cdr:y>0.06839</cdr:y>
    </cdr:from>
    <cdr:to>
      <cdr:x>0.26398</cdr:x>
      <cdr:y>0.25323</cdr:y>
    </cdr:to>
    <cdr:sp macro="" textlink="">
      <cdr:nvSpPr>
        <cdr:cNvPr id="6" name="TextBox 5"/>
        <cdr:cNvSpPr txBox="1"/>
      </cdr:nvSpPr>
      <cdr:spPr>
        <a:xfrm xmlns:a="http://schemas.openxmlformats.org/drawingml/2006/main">
          <a:off x="1179114" y="353010"/>
          <a:ext cx="1213794" cy="95410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800" b="1" dirty="0" smtClean="0">
              <a:solidFill>
                <a:schemeClr val="bg1"/>
              </a:solidFill>
            </a:rPr>
            <a:t>35.0</a:t>
          </a:r>
          <a:endParaRPr lang="en-GB" sz="2800" b="1" dirty="0" smtClean="0">
            <a:solidFill>
              <a:schemeClr val="bg1"/>
            </a:solidFill>
          </a:endParaRPr>
        </a:p>
        <a:p xmlns:a="http://schemas.openxmlformats.org/drawingml/2006/main">
          <a:pPr algn="ctr"/>
          <a:r>
            <a:rPr lang="en-GB" sz="2800" b="1" dirty="0" smtClean="0">
              <a:solidFill>
                <a:schemeClr val="bg1"/>
              </a:solidFill>
            </a:rPr>
            <a:t>million</a:t>
          </a:r>
          <a:endParaRPr lang="en-GB" sz="1200" b="1" dirty="0">
            <a:solidFill>
              <a:schemeClr val="bg1"/>
            </a:solidFill>
          </a:endParaRPr>
        </a:p>
      </cdr:txBody>
    </cdr:sp>
  </cdr:relSizeAnchor>
  <cdr:relSizeAnchor xmlns:cdr="http://schemas.openxmlformats.org/drawingml/2006/chartDrawing">
    <cdr:from>
      <cdr:x>0.35341</cdr:x>
      <cdr:y>0.42619</cdr:y>
    </cdr:from>
    <cdr:to>
      <cdr:x>0.48731</cdr:x>
      <cdr:y>0.61103</cdr:y>
    </cdr:to>
    <cdr:sp macro="" textlink="">
      <cdr:nvSpPr>
        <cdr:cNvPr id="8" name="TextBox 7"/>
        <cdr:cNvSpPr txBox="1"/>
      </cdr:nvSpPr>
      <cdr:spPr>
        <a:xfrm xmlns:a="http://schemas.openxmlformats.org/drawingml/2006/main">
          <a:off x="3203526" y="2199873"/>
          <a:ext cx="1213794" cy="95410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800" b="1" dirty="0" smtClean="0">
              <a:solidFill>
                <a:schemeClr val="bg1"/>
              </a:solidFill>
            </a:rPr>
            <a:t>18.6</a:t>
          </a:r>
          <a:endParaRPr lang="en-GB" sz="2800" b="1" dirty="0" smtClean="0">
            <a:solidFill>
              <a:schemeClr val="bg1"/>
            </a:solidFill>
          </a:endParaRPr>
        </a:p>
        <a:p xmlns:a="http://schemas.openxmlformats.org/drawingml/2006/main">
          <a:pPr algn="ctr"/>
          <a:r>
            <a:rPr lang="en-GB" sz="2800" b="1" dirty="0" smtClean="0">
              <a:solidFill>
                <a:schemeClr val="bg1"/>
              </a:solidFill>
            </a:rPr>
            <a:t>million</a:t>
          </a:r>
          <a:endParaRPr lang="en-GB" sz="1200" b="1" dirty="0">
            <a:solidFill>
              <a:schemeClr val="bg1"/>
            </a:solidFill>
          </a:endParaRPr>
        </a:p>
      </cdr:txBody>
    </cdr:sp>
  </cdr:relSizeAnchor>
  <cdr:relSizeAnchor xmlns:cdr="http://schemas.openxmlformats.org/drawingml/2006/chartDrawing">
    <cdr:from>
      <cdr:x>0.5921</cdr:x>
      <cdr:y>0.52065</cdr:y>
    </cdr:from>
    <cdr:to>
      <cdr:x>0.726</cdr:x>
      <cdr:y>0.70549</cdr:y>
    </cdr:to>
    <cdr:sp macro="" textlink="">
      <cdr:nvSpPr>
        <cdr:cNvPr id="9" name="TextBox 8"/>
        <cdr:cNvSpPr txBox="1"/>
      </cdr:nvSpPr>
      <cdr:spPr>
        <a:xfrm xmlns:a="http://schemas.openxmlformats.org/drawingml/2006/main">
          <a:off x="5367171" y="2687450"/>
          <a:ext cx="1213794" cy="95410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800" b="1" dirty="0" smtClean="0">
              <a:solidFill>
                <a:schemeClr val="bg1"/>
              </a:solidFill>
            </a:rPr>
            <a:t>14.4</a:t>
          </a:r>
          <a:endParaRPr lang="en-GB" sz="2800" b="1" dirty="0" smtClean="0">
            <a:solidFill>
              <a:schemeClr val="bg1"/>
            </a:solidFill>
          </a:endParaRPr>
        </a:p>
        <a:p xmlns:a="http://schemas.openxmlformats.org/drawingml/2006/main">
          <a:pPr algn="ctr"/>
          <a:r>
            <a:rPr lang="en-GB" sz="2800" b="1" dirty="0" smtClean="0">
              <a:solidFill>
                <a:schemeClr val="bg1"/>
              </a:solidFill>
            </a:rPr>
            <a:t>million</a:t>
          </a:r>
          <a:endParaRPr lang="en-GB" sz="1200" b="1" dirty="0">
            <a:solidFill>
              <a:schemeClr val="bg1"/>
            </a:solidFill>
          </a:endParaRPr>
        </a:p>
      </cdr:txBody>
    </cdr:sp>
  </cdr:relSizeAnchor>
  <cdr:relSizeAnchor xmlns:cdr="http://schemas.openxmlformats.org/drawingml/2006/chartDrawing">
    <cdr:from>
      <cdr:x>0.81006</cdr:x>
      <cdr:y>0.64151</cdr:y>
    </cdr:from>
    <cdr:to>
      <cdr:x>0.965</cdr:x>
      <cdr:y>0.82635</cdr:y>
    </cdr:to>
    <cdr:sp macro="" textlink="">
      <cdr:nvSpPr>
        <cdr:cNvPr id="15" name="TextBox 14"/>
        <cdr:cNvSpPr txBox="1"/>
      </cdr:nvSpPr>
      <cdr:spPr>
        <a:xfrm xmlns:a="http://schemas.openxmlformats.org/drawingml/2006/main">
          <a:off x="7342924" y="3311295"/>
          <a:ext cx="1404480" cy="95410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800" b="1" dirty="0" smtClean="0">
              <a:solidFill>
                <a:schemeClr val="bg1"/>
              </a:solidFill>
            </a:rPr>
            <a:t>  </a:t>
          </a:r>
          <a:r>
            <a:rPr lang="en-GB" sz="2800" b="1" dirty="0" smtClean="0">
              <a:solidFill>
                <a:schemeClr val="bg1"/>
              </a:solidFill>
            </a:rPr>
            <a:t>11.2*</a:t>
          </a:r>
          <a:endParaRPr lang="en-GB" sz="2800" b="1" dirty="0" smtClean="0">
            <a:solidFill>
              <a:schemeClr val="bg1"/>
            </a:solidFill>
          </a:endParaRPr>
        </a:p>
        <a:p xmlns:a="http://schemas.openxmlformats.org/drawingml/2006/main">
          <a:pPr algn="ctr"/>
          <a:r>
            <a:rPr lang="en-GB" sz="2800" b="1" dirty="0" smtClean="0">
              <a:solidFill>
                <a:schemeClr val="bg1"/>
              </a:solidFill>
            </a:rPr>
            <a:t>million</a:t>
          </a:r>
          <a:endParaRPr lang="en-GB" sz="1200" b="1" dirty="0">
            <a:solidFill>
              <a:schemeClr val="bg1"/>
            </a:solidFill>
          </a:endParaRPr>
        </a:p>
      </cdr:txBody>
    </cdr:sp>
  </cdr:relSizeAnchor>
  <cdr:relSizeAnchor xmlns:cdr="http://schemas.openxmlformats.org/drawingml/2006/chartDrawing">
    <cdr:from>
      <cdr:x>0.88073</cdr:x>
      <cdr:y>0</cdr:y>
    </cdr:from>
    <cdr:to>
      <cdr:x>0.90111</cdr:x>
      <cdr:y>0.04174</cdr:y>
    </cdr:to>
    <cdr:sp macro="" textlink="">
      <cdr:nvSpPr>
        <cdr:cNvPr id="16" name="TextBox 15"/>
        <cdr:cNvSpPr txBox="1"/>
      </cdr:nvSpPr>
      <cdr:spPr>
        <a:xfrm xmlns:a="http://schemas.openxmlformats.org/drawingml/2006/main">
          <a:off x="7983559" y="-1417637"/>
          <a:ext cx="184666" cy="2154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GB" sz="800" b="1" dirty="0">
            <a:solidFill>
              <a:srgbClr val="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153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lnSpc>
                <a:spcPct val="100000"/>
              </a:lnSpc>
              <a:defRPr sz="1200">
                <a:solidFill>
                  <a:schemeClr val="tx1"/>
                </a:solidFill>
                <a:latin typeface="Times" pitchFamily="18" charset="0"/>
              </a:defRPr>
            </a:lvl1pPr>
          </a:lstStyle>
          <a:p>
            <a:pPr>
              <a:defRPr/>
            </a:pPr>
            <a:endParaRPr lang="en-GB"/>
          </a:p>
        </p:txBody>
      </p:sp>
      <p:sp>
        <p:nvSpPr>
          <p:cNvPr id="32153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defRPr sz="1200">
                <a:solidFill>
                  <a:schemeClr val="tx1"/>
                </a:solidFill>
                <a:latin typeface="Times" pitchFamily="18" charset="0"/>
              </a:defRPr>
            </a:lvl1pPr>
          </a:lstStyle>
          <a:p>
            <a:pPr>
              <a:defRPr/>
            </a:pPr>
            <a:endParaRPr lang="en-GB"/>
          </a:p>
        </p:txBody>
      </p:sp>
      <p:sp>
        <p:nvSpPr>
          <p:cNvPr id="321540"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lnSpc>
                <a:spcPct val="100000"/>
              </a:lnSpc>
              <a:defRPr sz="1200">
                <a:solidFill>
                  <a:schemeClr val="tx1"/>
                </a:solidFill>
                <a:latin typeface="Times" pitchFamily="18" charset="0"/>
              </a:defRPr>
            </a:lvl1pPr>
          </a:lstStyle>
          <a:p>
            <a:pPr>
              <a:defRPr/>
            </a:pPr>
            <a:endParaRPr lang="en-GB"/>
          </a:p>
        </p:txBody>
      </p:sp>
      <p:sp>
        <p:nvSpPr>
          <p:cNvPr id="321541"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lnSpc>
                <a:spcPct val="100000"/>
              </a:lnSpc>
              <a:defRPr sz="1200">
                <a:solidFill>
                  <a:schemeClr val="tx1"/>
                </a:solidFill>
                <a:latin typeface="Times" pitchFamily="18" charset="0"/>
              </a:defRPr>
            </a:lvl1pPr>
          </a:lstStyle>
          <a:p>
            <a:pPr>
              <a:defRPr/>
            </a:pPr>
            <a:fld id="{196DC521-C6C1-4E49-8E5F-AE12ACA5964D}" type="slidenum">
              <a:rPr lang="en-GB"/>
              <a:pPr>
                <a:defRPr/>
              </a:pPr>
              <a:t>‹#›</a:t>
            </a:fld>
            <a:endParaRPr lang="en-GB"/>
          </a:p>
        </p:txBody>
      </p:sp>
    </p:spTree>
    <p:extLst>
      <p:ext uri="{BB962C8B-B14F-4D97-AF65-F5344CB8AC3E}">
        <p14:creationId xmlns:p14="http://schemas.microsoft.com/office/powerpoint/2010/main" val="2741394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lnSpc>
                <a:spcPct val="100000"/>
              </a:lnSpc>
              <a:defRPr sz="1200">
                <a:solidFill>
                  <a:schemeClr val="tx1"/>
                </a:solidFill>
                <a:latin typeface="Times" pitchFamily="18" charset="0"/>
              </a:defRPr>
            </a:lvl1pPr>
          </a:lstStyle>
          <a:p>
            <a:pPr>
              <a:defRPr/>
            </a:pPr>
            <a:endParaRPr lang="en-GB"/>
          </a:p>
        </p:txBody>
      </p:sp>
      <p:sp>
        <p:nvSpPr>
          <p:cNvPr id="81923"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defRPr sz="1200">
                <a:solidFill>
                  <a:schemeClr val="tx1"/>
                </a:solidFill>
                <a:latin typeface="Times" pitchFamily="18" charset="0"/>
              </a:defRPr>
            </a:lvl1pPr>
          </a:lstStyle>
          <a:p>
            <a:pPr>
              <a:defRPr/>
            </a:pPr>
            <a:endParaRPr lang="en-GB"/>
          </a:p>
        </p:txBody>
      </p:sp>
      <p:sp>
        <p:nvSpPr>
          <p:cNvPr id="6656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26"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lnSpc>
                <a:spcPct val="100000"/>
              </a:lnSpc>
              <a:defRPr sz="1200">
                <a:solidFill>
                  <a:schemeClr val="tx1"/>
                </a:solidFill>
                <a:latin typeface="Times" pitchFamily="18" charset="0"/>
              </a:defRPr>
            </a:lvl1pPr>
          </a:lstStyle>
          <a:p>
            <a:pPr>
              <a:defRPr/>
            </a:pPr>
            <a:endParaRPr lang="en-GB"/>
          </a:p>
        </p:txBody>
      </p:sp>
      <p:sp>
        <p:nvSpPr>
          <p:cNvPr id="81927"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lnSpc>
                <a:spcPct val="100000"/>
              </a:lnSpc>
              <a:defRPr sz="1200">
                <a:solidFill>
                  <a:schemeClr val="tx1"/>
                </a:solidFill>
                <a:latin typeface="Times" pitchFamily="18" charset="0"/>
              </a:defRPr>
            </a:lvl1pPr>
          </a:lstStyle>
          <a:p>
            <a:pPr>
              <a:defRPr/>
            </a:pPr>
            <a:fld id="{6ADA1DCC-A62F-4406-926C-F10EC8D15066}" type="slidenum">
              <a:rPr lang="en-GB"/>
              <a:pPr>
                <a:defRPr/>
              </a:pPr>
              <a:t>‹#›</a:t>
            </a:fld>
            <a:endParaRPr lang="en-GB"/>
          </a:p>
        </p:txBody>
      </p:sp>
    </p:spTree>
    <p:extLst>
      <p:ext uri="{BB962C8B-B14F-4D97-AF65-F5344CB8AC3E}">
        <p14:creationId xmlns:p14="http://schemas.microsoft.com/office/powerpoint/2010/main" val="3406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E2D2D595-5C43-584B-8D69-3E686507CAE7}" type="slidenum">
              <a:rPr lang="en-US" smtClean="0">
                <a:solidFill>
                  <a:srgbClr val="000000"/>
                </a:solidFill>
              </a:rPr>
              <a:pPr>
                <a:defRPr/>
              </a:pPr>
              <a:t>6</a:t>
            </a:fld>
            <a:endParaRPr lang="en-US" smtClean="0">
              <a:solidFill>
                <a:srgbClr val="000000"/>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en-GB">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094F9D89-457B-0445-9208-D90A09CC633D}" type="slidenum">
              <a:rPr lang="en-US" smtClean="0">
                <a:solidFill>
                  <a:srgbClr val="000000"/>
                </a:solidFill>
              </a:rPr>
              <a:pPr>
                <a:defRPr/>
              </a:pPr>
              <a:t>7</a:t>
            </a:fld>
            <a:endParaRPr lang="en-US" smtClean="0">
              <a:solidFill>
                <a:srgbClr val="000000"/>
              </a:solidFill>
            </a:endParaRPr>
          </a:p>
        </p:txBody>
      </p:sp>
      <p:sp>
        <p:nvSpPr>
          <p:cNvPr id="2"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lnSpc>
                <a:spcPct val="100000"/>
              </a:lnSpc>
            </a:pPr>
            <a:fld id="{55024239-A4AE-C345-8F2F-42734756C1A1}" type="slidenum">
              <a:rPr lang="en-US" sz="1200" smtClean="0">
                <a:solidFill>
                  <a:srgbClr val="000000"/>
                </a:solidFill>
                <a:cs typeface="Arial" charset="0"/>
              </a:rPr>
              <a:pPr algn="r" eaLnBrk="1" hangingPunct="1">
                <a:lnSpc>
                  <a:spcPct val="100000"/>
                </a:lnSpc>
              </a:pPr>
              <a:t>7</a:t>
            </a:fld>
            <a:endParaRPr lang="en-US" sz="1200" smtClean="0">
              <a:solidFill>
                <a:srgbClr val="000000"/>
              </a:solidFill>
              <a:cs typeface="Arial" charset="0"/>
            </a:endParaRPr>
          </a:p>
        </p:txBody>
      </p:sp>
      <p:sp>
        <p:nvSpPr>
          <p:cNvPr id="94212" name="Rectangle 2"/>
          <p:cNvSpPr>
            <a:spLocks noGrp="1" noRot="1" noChangeAspect="1" noChangeArrowheads="1" noTextEdit="1"/>
          </p:cNvSpPr>
          <p:nvPr>
            <p:ph type="sldImg"/>
          </p:nvPr>
        </p:nvSpPr>
        <p:spPr>
          <a:xfrm>
            <a:off x="917575" y="744538"/>
            <a:ext cx="4962525" cy="3722687"/>
          </a:xfrm>
          <a:ln/>
        </p:spPr>
      </p:sp>
      <p:sp>
        <p:nvSpPr>
          <p:cNvPr id="94213" name="Rectangle 3"/>
          <p:cNvSpPr>
            <a:spLocks noGrp="1" noChangeArrowheads="1"/>
          </p:cNvSpPr>
          <p:nvPr>
            <p:ph type="body" idx="1"/>
          </p:nvPr>
        </p:nvSpPr>
        <p:spPr>
          <a:xfrm>
            <a:off x="906357" y="4715153"/>
            <a:ext cx="4984962" cy="44669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lvl="2" defTabSz="896938" eaLnBrk="1" hangingPunct="1">
              <a:spcBef>
                <a:spcPct val="0"/>
              </a:spcBef>
              <a:defRPr/>
            </a:pPr>
            <a:r>
              <a:rPr lang="en-US" sz="2700">
                <a:cs typeface="Arial" charset="0"/>
              </a:rPr>
              <a:t>HPTN 052 enrolled serodiscordant couples and the infected participant required  CD4 counts between 350 and 550.    Infected participants were either offered immediate combination ART, or ART was delayed until CD4 fell between 20 and 250, but as close to 250 as possible.  Two points to be made: when the study was designed WHO guidelines recommended that ART be initiated before CD4 fell below 200.  Second, discordant couples are special and even a little unusual, because HIV transmission has not occurred.  The primary endpoint of this study was measurement of linke transmission of HIV.  We also messured clinical events and death as a stand alone endpoint, and as part of a composite endpoint that considered prevention and treatment benefits concomitantly.  The composite endpoint served as a pre-arranged intervention boundary for the DSMB.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A0CC41DB-A91E-C647-BCDB-BCF0ABDEBD76}" type="slidenum">
              <a:rPr lang="en-US" smtClean="0">
                <a:solidFill>
                  <a:srgbClr val="000000"/>
                </a:solidFill>
              </a:rPr>
              <a:pPr>
                <a:defRPr/>
              </a:pPr>
              <a:t>8</a:t>
            </a:fld>
            <a:endParaRPr lang="en-US" smtClean="0">
              <a:solidFill>
                <a:srgbClr val="000000"/>
              </a:solidFill>
            </a:endParaRPr>
          </a:p>
        </p:txBody>
      </p:sp>
      <p:sp>
        <p:nvSpPr>
          <p:cNvPr id="98307" name="Slide Image Placeholder 1"/>
          <p:cNvSpPr>
            <a:spLocks noGrp="1" noRot="1" noChangeAspect="1" noTextEdit="1"/>
          </p:cNvSpPr>
          <p:nvPr>
            <p:ph type="sldImg"/>
          </p:nvPr>
        </p:nvSpPr>
        <p:spPr>
          <a:xfrm>
            <a:off x="917575" y="744538"/>
            <a:ext cx="4962525" cy="3722687"/>
          </a:xfrm>
          <a:ln/>
        </p:spPr>
      </p:sp>
      <p:sp>
        <p:nvSpPr>
          <p:cNvPr id="98308"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cs typeface="+mn-cs"/>
              </a:rPr>
              <a:t>Transmission events in thedelayed arm were distributed across all the years of he study.</a:t>
            </a:r>
          </a:p>
        </p:txBody>
      </p:sp>
      <p:sp>
        <p:nvSpPr>
          <p:cNvPr id="102404" name="Slide Number Placehold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lnSpc>
                <a:spcPct val="100000"/>
              </a:lnSpc>
            </a:pPr>
            <a:fld id="{38136AC0-FEB7-5A46-876C-A71DA946425E}" type="slidenum">
              <a:rPr lang="en-US" sz="1200" smtClean="0">
                <a:solidFill>
                  <a:srgbClr val="000000"/>
                </a:solidFill>
                <a:cs typeface="Arial" charset="0"/>
              </a:rPr>
              <a:pPr algn="r" eaLnBrk="1" hangingPunct="1">
                <a:lnSpc>
                  <a:spcPct val="100000"/>
                </a:lnSpc>
              </a:pPr>
              <a:t>8</a:t>
            </a:fld>
            <a:endParaRPr lang="en-US" sz="1200" smtClean="0">
              <a:solidFill>
                <a:srgbClr val="000000"/>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http://</a:t>
            </a:r>
            <a:r>
              <a:rPr lang="en-GB" dirty="0" err="1" smtClean="0"/>
              <a:t>www.unaids.org</a:t>
            </a:r>
            <a:r>
              <a:rPr lang="en-GB" dirty="0" smtClean="0"/>
              <a:t>/sites/default/files/</a:t>
            </a:r>
            <a:r>
              <a:rPr lang="en-GB" dirty="0" err="1" smtClean="0"/>
              <a:t>media_asset</a:t>
            </a:r>
            <a:r>
              <a:rPr lang="en-GB" dirty="0" smtClean="0"/>
              <a:t>/JC2702_GARPR2015guidelines_en.pdf</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71B2F698-ABE5-CC4F-8048-DB21F34ED5C8}" type="slidenum">
              <a:rPr lang="en-GB" smtClean="0"/>
              <a:t>15</a:t>
            </a:fld>
            <a:endParaRPr lang="en-GB"/>
          </a:p>
        </p:txBody>
      </p:sp>
    </p:spTree>
    <p:extLst>
      <p:ext uri="{BB962C8B-B14F-4D97-AF65-F5344CB8AC3E}">
        <p14:creationId xmlns:p14="http://schemas.microsoft.com/office/powerpoint/2010/main" val="436266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http://</a:t>
            </a:r>
            <a:r>
              <a:rPr lang="en-GB" dirty="0" err="1" smtClean="0"/>
              <a:t>www.unaids.org</a:t>
            </a:r>
            <a:r>
              <a:rPr lang="en-GB" dirty="0" smtClean="0"/>
              <a:t>/sites/default/files/</a:t>
            </a:r>
            <a:r>
              <a:rPr lang="en-GB" dirty="0" err="1" smtClean="0"/>
              <a:t>media_asset</a:t>
            </a:r>
            <a:r>
              <a:rPr lang="en-GB" dirty="0" smtClean="0"/>
              <a:t>/JC2702_GARPR2015guidelines_en.pdf</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71B2F698-ABE5-CC4F-8048-DB21F34ED5C8}" type="slidenum">
              <a:rPr lang="en-GB" smtClean="0"/>
              <a:t>16</a:t>
            </a:fld>
            <a:endParaRPr lang="en-GB"/>
          </a:p>
        </p:txBody>
      </p:sp>
    </p:spTree>
    <p:extLst>
      <p:ext uri="{BB962C8B-B14F-4D97-AF65-F5344CB8AC3E}">
        <p14:creationId xmlns:p14="http://schemas.microsoft.com/office/powerpoint/2010/main" val="436266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727" indent="-285664">
              <a:defRPr>
                <a:solidFill>
                  <a:schemeClr val="tx1"/>
                </a:solidFill>
                <a:latin typeface="Arial" charset="0"/>
                <a:ea typeface="Arial" charset="0"/>
                <a:cs typeface="Arial" charset="0"/>
              </a:defRPr>
            </a:lvl2pPr>
            <a:lvl3pPr marL="1142657" indent="-228531">
              <a:defRPr>
                <a:solidFill>
                  <a:schemeClr val="tx1"/>
                </a:solidFill>
                <a:latin typeface="Arial" charset="0"/>
                <a:ea typeface="Arial" charset="0"/>
                <a:cs typeface="Arial" charset="0"/>
              </a:defRPr>
            </a:lvl3pPr>
            <a:lvl4pPr marL="1599720" indent="-228531">
              <a:defRPr>
                <a:solidFill>
                  <a:schemeClr val="tx1"/>
                </a:solidFill>
                <a:latin typeface="Arial" charset="0"/>
                <a:ea typeface="Arial" charset="0"/>
                <a:cs typeface="Arial" charset="0"/>
              </a:defRPr>
            </a:lvl4pPr>
            <a:lvl5pPr marL="2056783" indent="-228531">
              <a:defRPr>
                <a:solidFill>
                  <a:schemeClr val="tx1"/>
                </a:solidFill>
                <a:latin typeface="Arial" charset="0"/>
                <a:ea typeface="Arial" charset="0"/>
                <a:cs typeface="Arial" charset="0"/>
              </a:defRPr>
            </a:lvl5pPr>
            <a:lvl6pPr marL="2513846" indent="-228531" eaLnBrk="0" fontAlgn="base" hangingPunct="0">
              <a:spcBef>
                <a:spcPct val="0"/>
              </a:spcBef>
              <a:spcAft>
                <a:spcPct val="0"/>
              </a:spcAft>
              <a:defRPr>
                <a:solidFill>
                  <a:schemeClr val="tx1"/>
                </a:solidFill>
                <a:latin typeface="Arial" charset="0"/>
                <a:ea typeface="Arial" charset="0"/>
                <a:cs typeface="Arial" charset="0"/>
              </a:defRPr>
            </a:lvl6pPr>
            <a:lvl7pPr marL="2970908" indent="-228531" eaLnBrk="0" fontAlgn="base" hangingPunct="0">
              <a:spcBef>
                <a:spcPct val="0"/>
              </a:spcBef>
              <a:spcAft>
                <a:spcPct val="0"/>
              </a:spcAft>
              <a:defRPr>
                <a:solidFill>
                  <a:schemeClr val="tx1"/>
                </a:solidFill>
                <a:latin typeface="Arial" charset="0"/>
                <a:ea typeface="Arial" charset="0"/>
                <a:cs typeface="Arial" charset="0"/>
              </a:defRPr>
            </a:lvl7pPr>
            <a:lvl8pPr marL="3427971" indent="-228531" eaLnBrk="0" fontAlgn="base" hangingPunct="0">
              <a:spcBef>
                <a:spcPct val="0"/>
              </a:spcBef>
              <a:spcAft>
                <a:spcPct val="0"/>
              </a:spcAft>
              <a:defRPr>
                <a:solidFill>
                  <a:schemeClr val="tx1"/>
                </a:solidFill>
                <a:latin typeface="Arial" charset="0"/>
                <a:ea typeface="Arial" charset="0"/>
                <a:cs typeface="Arial" charset="0"/>
              </a:defRPr>
            </a:lvl8pPr>
            <a:lvl9pPr marL="3885034" indent="-228531" eaLnBrk="0" fontAlgn="base" hangingPunct="0">
              <a:spcBef>
                <a:spcPct val="0"/>
              </a:spcBef>
              <a:spcAft>
                <a:spcPct val="0"/>
              </a:spcAft>
              <a:defRPr>
                <a:solidFill>
                  <a:schemeClr val="tx1"/>
                </a:solidFill>
                <a:latin typeface="Arial" charset="0"/>
                <a:ea typeface="Arial" charset="0"/>
                <a:cs typeface="Arial" charset="0"/>
              </a:defRPr>
            </a:lvl9pPr>
          </a:lstStyle>
          <a:p>
            <a:fld id="{A28CC1E5-17DF-EA44-B48E-B9E5526BB279}" type="slidenum">
              <a:rPr lang="fr-FR">
                <a:solidFill>
                  <a:prstClr val="black"/>
                </a:solidFill>
              </a:rPr>
              <a:pPr/>
              <a:t>19</a:t>
            </a:fld>
            <a:endParaRPr lang="fr-FR">
              <a:solidFill>
                <a:prstClr val="black"/>
              </a:solidFill>
            </a:endParaRPr>
          </a:p>
        </p:txBody>
      </p:sp>
      <p:sp>
        <p:nvSpPr>
          <p:cNvPr id="38915" name="Rectangle 7"/>
          <p:cNvSpPr txBox="1">
            <a:spLocks noGrp="1" noChangeArrowheads="1"/>
          </p:cNvSpPr>
          <p:nvPr/>
        </p:nvSpPr>
        <p:spPr bwMode="auto">
          <a:xfrm>
            <a:off x="3850375" y="9428323"/>
            <a:ext cx="2945712" cy="49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0" tIns="46035" rIns="92070" bIns="46035" anchor="b"/>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a:lnSpc>
                <a:spcPct val="100000"/>
              </a:lnSpc>
            </a:pPr>
            <a:fld id="{8E249351-03BD-ED49-B452-912F66E18769}" type="slidenum">
              <a:rPr lang="en-US" sz="1200">
                <a:solidFill>
                  <a:prstClr val="black"/>
                </a:solidFill>
              </a:rPr>
              <a:pPr algn="r">
                <a:lnSpc>
                  <a:spcPct val="100000"/>
                </a:lnSpc>
              </a:pPr>
              <a:t>19</a:t>
            </a:fld>
            <a:endParaRPr lang="en-US" sz="1200">
              <a:solidFill>
                <a:prstClr val="black"/>
              </a:solidFill>
            </a:endParaRPr>
          </a:p>
        </p:txBody>
      </p:sp>
      <p:sp>
        <p:nvSpPr>
          <p:cNvPr id="38916" name="Rectangle 2"/>
          <p:cNvSpPr>
            <a:spLocks noGrp="1" noRot="1" noChangeAspect="1" noChangeArrowheads="1" noTextEdit="1"/>
          </p:cNvSpPr>
          <p:nvPr>
            <p:ph type="sldImg"/>
          </p:nvPr>
        </p:nvSpPr>
        <p:spPr>
          <a:xfrm>
            <a:off x="918948" y="742713"/>
            <a:ext cx="4962953" cy="3723084"/>
          </a:xfrm>
          <a:ln/>
        </p:spPr>
      </p:sp>
      <p:sp>
        <p:nvSpPr>
          <p:cNvPr id="38917" name="Rectangle 3"/>
          <p:cNvSpPr>
            <a:spLocks noGrp="1" noChangeArrowheads="1"/>
          </p:cNvSpPr>
          <p:nvPr>
            <p:ph type="body" idx="1"/>
          </p:nvPr>
        </p:nvSpPr>
        <p:spPr>
          <a:xfrm>
            <a:off x="679292" y="4714955"/>
            <a:ext cx="5439092" cy="44689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a:xfrm>
            <a:off x="917575" y="744538"/>
            <a:ext cx="4962525" cy="3722687"/>
          </a:xfrm>
          <a:ln/>
        </p:spPr>
      </p:sp>
      <p:sp>
        <p:nvSpPr>
          <p:cNvPr id="4096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fr-FR">
              <a:latin typeface="Arial" charset="0"/>
            </a:endParaRPr>
          </a:p>
        </p:txBody>
      </p:sp>
      <p:sp>
        <p:nvSpPr>
          <p:cNvPr id="4096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727" indent="-285664">
              <a:defRPr>
                <a:solidFill>
                  <a:schemeClr val="tx1"/>
                </a:solidFill>
                <a:latin typeface="Arial" charset="0"/>
                <a:ea typeface="Arial" charset="0"/>
                <a:cs typeface="Arial" charset="0"/>
              </a:defRPr>
            </a:lvl2pPr>
            <a:lvl3pPr marL="1142657" indent="-228531">
              <a:defRPr>
                <a:solidFill>
                  <a:schemeClr val="tx1"/>
                </a:solidFill>
                <a:latin typeface="Arial" charset="0"/>
                <a:ea typeface="Arial" charset="0"/>
                <a:cs typeface="Arial" charset="0"/>
              </a:defRPr>
            </a:lvl3pPr>
            <a:lvl4pPr marL="1599720" indent="-228531">
              <a:defRPr>
                <a:solidFill>
                  <a:schemeClr val="tx1"/>
                </a:solidFill>
                <a:latin typeface="Arial" charset="0"/>
                <a:ea typeface="Arial" charset="0"/>
                <a:cs typeface="Arial" charset="0"/>
              </a:defRPr>
            </a:lvl4pPr>
            <a:lvl5pPr marL="2056783" indent="-228531">
              <a:defRPr>
                <a:solidFill>
                  <a:schemeClr val="tx1"/>
                </a:solidFill>
                <a:latin typeface="Arial" charset="0"/>
                <a:ea typeface="Arial" charset="0"/>
                <a:cs typeface="Arial" charset="0"/>
              </a:defRPr>
            </a:lvl5pPr>
            <a:lvl6pPr marL="2513846" indent="-228531" eaLnBrk="0" fontAlgn="base" hangingPunct="0">
              <a:spcBef>
                <a:spcPct val="0"/>
              </a:spcBef>
              <a:spcAft>
                <a:spcPct val="0"/>
              </a:spcAft>
              <a:defRPr>
                <a:solidFill>
                  <a:schemeClr val="tx1"/>
                </a:solidFill>
                <a:latin typeface="Arial" charset="0"/>
                <a:ea typeface="Arial" charset="0"/>
                <a:cs typeface="Arial" charset="0"/>
              </a:defRPr>
            </a:lvl6pPr>
            <a:lvl7pPr marL="2970908" indent="-228531" eaLnBrk="0" fontAlgn="base" hangingPunct="0">
              <a:spcBef>
                <a:spcPct val="0"/>
              </a:spcBef>
              <a:spcAft>
                <a:spcPct val="0"/>
              </a:spcAft>
              <a:defRPr>
                <a:solidFill>
                  <a:schemeClr val="tx1"/>
                </a:solidFill>
                <a:latin typeface="Arial" charset="0"/>
                <a:ea typeface="Arial" charset="0"/>
                <a:cs typeface="Arial" charset="0"/>
              </a:defRPr>
            </a:lvl7pPr>
            <a:lvl8pPr marL="3427971" indent="-228531" eaLnBrk="0" fontAlgn="base" hangingPunct="0">
              <a:spcBef>
                <a:spcPct val="0"/>
              </a:spcBef>
              <a:spcAft>
                <a:spcPct val="0"/>
              </a:spcAft>
              <a:defRPr>
                <a:solidFill>
                  <a:schemeClr val="tx1"/>
                </a:solidFill>
                <a:latin typeface="Arial" charset="0"/>
                <a:ea typeface="Arial" charset="0"/>
                <a:cs typeface="Arial" charset="0"/>
              </a:defRPr>
            </a:lvl8pPr>
            <a:lvl9pPr marL="3885034" indent="-228531" eaLnBrk="0" fontAlgn="base" hangingPunct="0">
              <a:spcBef>
                <a:spcPct val="0"/>
              </a:spcBef>
              <a:spcAft>
                <a:spcPct val="0"/>
              </a:spcAft>
              <a:defRPr>
                <a:solidFill>
                  <a:schemeClr val="tx1"/>
                </a:solidFill>
                <a:latin typeface="Arial" charset="0"/>
                <a:ea typeface="Arial" charset="0"/>
                <a:cs typeface="Arial" charset="0"/>
              </a:defRPr>
            </a:lvl9pPr>
          </a:lstStyle>
          <a:p>
            <a:fld id="{AC96363D-27C6-7C43-80E7-B78936A9A640}" type="slidenum">
              <a:rPr lang="fr-FR"/>
              <a:pPr/>
              <a:t>20</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ln/>
        </p:spPr>
      </p:sp>
      <p:sp>
        <p:nvSpPr>
          <p:cNvPr id="4505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5476" eaLnBrk="1" hangingPunct="1">
              <a:lnSpc>
                <a:spcPct val="93000"/>
              </a:lnSpc>
              <a:spcBef>
                <a:spcPct val="0"/>
              </a:spcBef>
              <a:buSzPct val="45000"/>
              <a:tabLst>
                <a:tab pos="725270" algn="l"/>
                <a:tab pos="1453714" algn="l"/>
                <a:tab pos="2182158" algn="l"/>
                <a:tab pos="2912189" algn="l"/>
                <a:tab pos="3637458" algn="l"/>
                <a:tab pos="4369077" algn="l"/>
                <a:tab pos="5097520" algn="l"/>
              </a:tabLst>
            </a:pPr>
            <a:r>
              <a:rPr lang="en-US">
                <a:latin typeface="Arial Unicode MS" charset="0"/>
              </a:rPr>
              <a:t>Figure 2. Kaplan–Meier Estimates of Time to HIV Infection (Modified Intention-to-Treat Population). The cumulative probability of HIV acquisition is shown for the two study groups. The efficacy of preexposure prophylaxis with emtricitabine and tenofovir disoproxil fumarate (FTC–TDF) was 44%, as compared with placebo (P=0.005). The inset graph shows a more detailed version of the overall graph up to a probability of 0.10.</a:t>
            </a:r>
          </a:p>
        </p:txBody>
      </p:sp>
      <p:sp>
        <p:nvSpPr>
          <p:cNvPr id="4506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727" indent="-285664">
              <a:defRPr>
                <a:solidFill>
                  <a:schemeClr val="tx1"/>
                </a:solidFill>
                <a:latin typeface="Arial" charset="0"/>
                <a:ea typeface="Arial" charset="0"/>
                <a:cs typeface="Arial" charset="0"/>
              </a:defRPr>
            </a:lvl2pPr>
            <a:lvl3pPr marL="1142657" indent="-228531">
              <a:defRPr>
                <a:solidFill>
                  <a:schemeClr val="tx1"/>
                </a:solidFill>
                <a:latin typeface="Arial" charset="0"/>
                <a:ea typeface="Arial" charset="0"/>
                <a:cs typeface="Arial" charset="0"/>
              </a:defRPr>
            </a:lvl3pPr>
            <a:lvl4pPr marL="1599720" indent="-228531">
              <a:defRPr>
                <a:solidFill>
                  <a:schemeClr val="tx1"/>
                </a:solidFill>
                <a:latin typeface="Arial" charset="0"/>
                <a:ea typeface="Arial" charset="0"/>
                <a:cs typeface="Arial" charset="0"/>
              </a:defRPr>
            </a:lvl4pPr>
            <a:lvl5pPr marL="2056783" indent="-228531">
              <a:defRPr>
                <a:solidFill>
                  <a:schemeClr val="tx1"/>
                </a:solidFill>
                <a:latin typeface="Arial" charset="0"/>
                <a:ea typeface="Arial" charset="0"/>
                <a:cs typeface="Arial" charset="0"/>
              </a:defRPr>
            </a:lvl5pPr>
            <a:lvl6pPr marL="2513846" indent="-228531" eaLnBrk="0" fontAlgn="base" hangingPunct="0">
              <a:spcBef>
                <a:spcPct val="0"/>
              </a:spcBef>
              <a:spcAft>
                <a:spcPct val="0"/>
              </a:spcAft>
              <a:defRPr>
                <a:solidFill>
                  <a:schemeClr val="tx1"/>
                </a:solidFill>
                <a:latin typeface="Arial" charset="0"/>
                <a:ea typeface="Arial" charset="0"/>
                <a:cs typeface="Arial" charset="0"/>
              </a:defRPr>
            </a:lvl6pPr>
            <a:lvl7pPr marL="2970908" indent="-228531" eaLnBrk="0" fontAlgn="base" hangingPunct="0">
              <a:spcBef>
                <a:spcPct val="0"/>
              </a:spcBef>
              <a:spcAft>
                <a:spcPct val="0"/>
              </a:spcAft>
              <a:defRPr>
                <a:solidFill>
                  <a:schemeClr val="tx1"/>
                </a:solidFill>
                <a:latin typeface="Arial" charset="0"/>
                <a:ea typeface="Arial" charset="0"/>
                <a:cs typeface="Arial" charset="0"/>
              </a:defRPr>
            </a:lvl7pPr>
            <a:lvl8pPr marL="3427971" indent="-228531" eaLnBrk="0" fontAlgn="base" hangingPunct="0">
              <a:spcBef>
                <a:spcPct val="0"/>
              </a:spcBef>
              <a:spcAft>
                <a:spcPct val="0"/>
              </a:spcAft>
              <a:defRPr>
                <a:solidFill>
                  <a:schemeClr val="tx1"/>
                </a:solidFill>
                <a:latin typeface="Arial" charset="0"/>
                <a:ea typeface="Arial" charset="0"/>
                <a:cs typeface="Arial" charset="0"/>
              </a:defRPr>
            </a:lvl8pPr>
            <a:lvl9pPr marL="3885034" indent="-228531" eaLnBrk="0" fontAlgn="base" hangingPunct="0">
              <a:spcBef>
                <a:spcPct val="0"/>
              </a:spcBef>
              <a:spcAft>
                <a:spcPct val="0"/>
              </a:spcAft>
              <a:defRPr>
                <a:solidFill>
                  <a:schemeClr val="tx1"/>
                </a:solidFill>
                <a:latin typeface="Arial" charset="0"/>
                <a:ea typeface="Arial" charset="0"/>
                <a:cs typeface="Arial" charset="0"/>
              </a:defRPr>
            </a:lvl9pPr>
          </a:lstStyle>
          <a:p>
            <a:fld id="{BEF6B4A5-E58B-664F-BDE1-93DA8A0D0EC6}" type="slidenum">
              <a:rPr lang="fr-FR">
                <a:solidFill>
                  <a:srgbClr val="000000"/>
                </a:solidFill>
                <a:latin typeface="Calibri" charset="0"/>
              </a:rPr>
              <a:pPr/>
              <a:t>21</a:t>
            </a:fld>
            <a:endParaRPr lang="fr-FR">
              <a:solidFill>
                <a:srgbClr val="000000"/>
              </a:solidFill>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8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charset="0"/>
              </a:rPr>
              <a:t>Transition:</a:t>
            </a:r>
          </a:p>
          <a:p>
            <a:pPr eaLnBrk="1" hangingPunct="1">
              <a:spcBef>
                <a:spcPct val="0"/>
              </a:spcBef>
            </a:pPr>
            <a:r>
              <a:rPr lang="en-US">
                <a:latin typeface="Arial" charset="0"/>
              </a:rPr>
              <a:t>Here is a theoretical continuum of HIV-related care for prevention and treatment.</a:t>
            </a:r>
          </a:p>
          <a:p>
            <a:pPr eaLnBrk="1" hangingPunct="1">
              <a:spcBef>
                <a:spcPct val="0"/>
              </a:spcBef>
            </a:pPr>
            <a:endParaRPr lang="en-US">
              <a:latin typeface="Arial" charset="0"/>
            </a:endParaRPr>
          </a:p>
          <a:p>
            <a:pPr eaLnBrk="1" hangingPunct="1">
              <a:spcBef>
                <a:spcPct val="0"/>
              </a:spcBef>
            </a:pPr>
            <a:r>
              <a:rPr lang="en-US">
                <a:latin typeface="Arial" charset="0"/>
              </a:rPr>
              <a:t>Main message:</a:t>
            </a:r>
          </a:p>
          <a:p>
            <a:pPr eaLnBrk="1" hangingPunct="1">
              <a:spcBef>
                <a:spcPct val="0"/>
              </a:spcBef>
            </a:pPr>
            <a:r>
              <a:rPr lang="en-US">
                <a:latin typeface="Arial" charset="0"/>
              </a:rPr>
              <a:t>T</a:t>
            </a:r>
          </a:p>
        </p:txBody>
      </p:sp>
      <p:sp>
        <p:nvSpPr>
          <p:cNvPr id="6430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7C75850-09AA-8D4B-8EA7-F6749D71E6C7}" type="slidenum">
              <a:rPr lang="en-US">
                <a:solidFill>
                  <a:srgbClr val="000000"/>
                </a:solidFill>
                <a:cs typeface="MS PGothic" charset="0"/>
              </a:rPr>
              <a:pPr eaLnBrk="1" hangingPunct="1"/>
              <a:t>22</a:t>
            </a:fld>
            <a:endParaRPr lang="en-US">
              <a:solidFill>
                <a:srgbClr val="000000"/>
              </a:solidFill>
              <a:cs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1827213" y="338138"/>
            <a:ext cx="6859587" cy="1143000"/>
          </a:xfrm>
        </p:spPr>
        <p:txBody>
          <a:bodyPr/>
          <a:lstStyle>
            <a:lvl1pPr>
              <a:spcBef>
                <a:spcPct val="0"/>
              </a:spcBef>
              <a:defRPr>
                <a:solidFill>
                  <a:srgbClr val="333366"/>
                </a:solidFill>
              </a:defRPr>
            </a:lvl1pPr>
          </a:lstStyle>
          <a:p>
            <a:pPr lvl="0"/>
            <a:r>
              <a:rPr lang="en-GB" noProof="0" smtClean="0"/>
              <a:t>Click to edit Master title style</a:t>
            </a:r>
          </a:p>
        </p:txBody>
      </p:sp>
      <p:sp>
        <p:nvSpPr>
          <p:cNvPr id="73731" name="Rectangle 3"/>
          <p:cNvSpPr>
            <a:spLocks noGrp="1" noChangeArrowheads="1"/>
          </p:cNvSpPr>
          <p:nvPr>
            <p:ph type="subTitle" idx="1"/>
          </p:nvPr>
        </p:nvSpPr>
        <p:spPr>
          <a:xfrm>
            <a:off x="1828800" y="1622425"/>
            <a:ext cx="6858000" cy="2514600"/>
          </a:xfrm>
        </p:spPr>
        <p:txBody>
          <a:bodyPr/>
          <a:lstStyle>
            <a:lvl1pPr marL="0" indent="0">
              <a:buFontTx/>
              <a:buNone/>
              <a:defRPr sz="2800">
                <a:solidFill>
                  <a:srgbClr val="337FCC"/>
                </a:solidFill>
              </a:defRPr>
            </a:lvl1pPr>
          </a:lstStyle>
          <a:p>
            <a:pPr lvl="0"/>
            <a:r>
              <a:rPr lang="en-GB" noProof="0" smtClean="0"/>
              <a:t>Click to edit Master subtitle style</a:t>
            </a:r>
          </a:p>
        </p:txBody>
      </p:sp>
    </p:spTree>
    <p:extLst>
      <p:ext uri="{BB962C8B-B14F-4D97-AF65-F5344CB8AC3E}">
        <p14:creationId xmlns:p14="http://schemas.microsoft.com/office/powerpoint/2010/main" val="63819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092825"/>
            <a:ext cx="43021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12125" y="34925"/>
            <a:ext cx="10033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sldNum" sz="quarter" idx="10"/>
          </p:nvPr>
        </p:nvSpPr>
        <p:spPr/>
        <p:txBody>
          <a:bodyPr/>
          <a:lstStyle>
            <a:lvl1pPr>
              <a:defRPr/>
            </a:lvl1pPr>
          </a:lstStyle>
          <a:p>
            <a:pPr>
              <a:defRPr/>
            </a:pPr>
            <a:fld id="{95FA5A31-FEDB-4C10-ACC6-077153C5CBB8}" type="slidenum">
              <a:rPr lang="en-GB"/>
              <a:pPr>
                <a:defRPr/>
              </a:pPr>
              <a:t>‹#›</a:t>
            </a:fld>
            <a:endParaRPr lang="en-GB"/>
          </a:p>
        </p:txBody>
      </p:sp>
    </p:spTree>
    <p:extLst>
      <p:ext uri="{BB962C8B-B14F-4D97-AF65-F5344CB8AC3E}">
        <p14:creationId xmlns:p14="http://schemas.microsoft.com/office/powerpoint/2010/main" val="154091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092825"/>
            <a:ext cx="43021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12125" y="34925"/>
            <a:ext cx="10033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838950" y="338138"/>
            <a:ext cx="1847850" cy="60626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95400" y="338138"/>
            <a:ext cx="5391150" cy="6062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sldNum" sz="quarter" idx="10"/>
          </p:nvPr>
        </p:nvSpPr>
        <p:spPr/>
        <p:txBody>
          <a:bodyPr/>
          <a:lstStyle>
            <a:lvl1pPr>
              <a:defRPr/>
            </a:lvl1pPr>
          </a:lstStyle>
          <a:p>
            <a:pPr>
              <a:defRPr/>
            </a:pPr>
            <a:fld id="{5CDDA4D7-2DFD-4FBB-9091-5B13AEBEA625}" type="slidenum">
              <a:rPr lang="en-GB"/>
              <a:pPr>
                <a:defRPr/>
              </a:pPr>
              <a:t>‹#›</a:t>
            </a:fld>
            <a:endParaRPr lang="en-GB"/>
          </a:p>
        </p:txBody>
      </p:sp>
    </p:spTree>
    <p:extLst>
      <p:ext uri="{BB962C8B-B14F-4D97-AF65-F5344CB8AC3E}">
        <p14:creationId xmlns:p14="http://schemas.microsoft.com/office/powerpoint/2010/main" val="3984750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1343025"/>
          </a:xfrm>
          <a:prstGeom prst="rect">
            <a:avLst/>
          </a:prstGeom>
          <a:solidFill>
            <a:srgbClr val="0033CC"/>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3" name="Content Placeholder 2"/>
          <p:cNvSpPr>
            <a:spLocks noGrp="1"/>
          </p:cNvSpPr>
          <p:nvPr>
            <p:ph idx="1"/>
          </p:nvPr>
        </p:nvSpPr>
        <p:spPr/>
        <p:txBody>
          <a:bodyPr/>
          <a:lstStyle>
            <a:lvl4pPr>
              <a:buFont typeface="Arial"/>
              <a:buChar char="•"/>
              <a:defRPr/>
            </a:lvl4pPr>
            <a:lvl5pPr>
              <a:buFont typeface="Arial"/>
              <a:buChar cha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080132956"/>
      </p:ext>
    </p:extLst>
  </p:cSld>
  <p:clrMapOvr>
    <a:masterClrMapping/>
  </p:clrMapOvr>
  <p:transition spd="med" advClick="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GW v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GB" dirty="0" smtClean="0"/>
              <a:t>Click to edit Master title style</a:t>
            </a:r>
            <a:endParaRPr lang="en-US" dirty="0"/>
          </a:p>
        </p:txBody>
      </p:sp>
      <p:sp>
        <p:nvSpPr>
          <p:cNvPr id="3" name="Content Placeholder 2"/>
          <p:cNvSpPr>
            <a:spLocks noGrp="1"/>
          </p:cNvSpPr>
          <p:nvPr>
            <p:ph idx="1"/>
          </p:nvPr>
        </p:nvSpPr>
        <p:spPr/>
        <p:txBody>
          <a:bodyPr>
            <a:noAutofit/>
          </a:bodyPr>
          <a:lstStyle>
            <a:lvl1pPr>
              <a:lnSpc>
                <a:spcPct val="100000"/>
              </a:lnSpc>
              <a:spcBef>
                <a:spcPts val="600"/>
              </a:spcBef>
              <a:defRPr sz="2000">
                <a:solidFill>
                  <a:schemeClr val="tx1"/>
                </a:solidFill>
                <a:latin typeface="Arial" pitchFamily="34" charset="0"/>
                <a:cs typeface="Arial" pitchFamily="34" charset="0"/>
              </a:defRPr>
            </a:lvl1pPr>
            <a:lvl2pPr>
              <a:lnSpc>
                <a:spcPct val="100000"/>
              </a:lnSpc>
              <a:spcBef>
                <a:spcPts val="600"/>
              </a:spcBef>
              <a:defRPr sz="1800">
                <a:latin typeface="Arial" pitchFamily="34" charset="0"/>
                <a:cs typeface="Arial" pitchFamily="34" charset="0"/>
              </a:defRPr>
            </a:lvl2pPr>
            <a:lvl3pPr>
              <a:lnSpc>
                <a:spcPct val="100000"/>
              </a:lnSpc>
              <a:spcBef>
                <a:spcPts val="600"/>
              </a:spcBef>
              <a:defRPr sz="1800">
                <a:latin typeface="Arial" pitchFamily="34" charset="0"/>
                <a:cs typeface="Arial" pitchFamily="34" charset="0"/>
              </a:defRPr>
            </a:lvl3pPr>
            <a:lvl4pPr>
              <a:lnSpc>
                <a:spcPct val="100000"/>
              </a:lnSpc>
              <a:spcBef>
                <a:spcPts val="600"/>
              </a:spcBef>
              <a:defRPr sz="1600">
                <a:solidFill>
                  <a:schemeClr val="tx1"/>
                </a:solidFill>
                <a:latin typeface="Arial" pitchFamily="34" charset="0"/>
                <a:cs typeface="Arial" pitchFamily="34" charset="0"/>
              </a:defRPr>
            </a:lvl4pPr>
            <a:lvl5pPr>
              <a:lnSpc>
                <a:spcPct val="100000"/>
              </a:lnSpc>
              <a:spcBef>
                <a:spcPts val="600"/>
              </a:spcBef>
              <a:defRPr sz="1400">
                <a:latin typeface="Arial" pitchFamily="34" charset="0"/>
                <a:cs typeface="Arial"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10"/>
          </p:nvPr>
        </p:nvSpPr>
        <p:spPr>
          <a:xfrm>
            <a:off x="464234" y="6623050"/>
            <a:ext cx="8788400" cy="234950"/>
          </a:xfrm>
        </p:spPr>
        <p:txBody>
          <a:bodyPr anchor="b">
            <a:noAutofit/>
          </a:bodyPr>
          <a:lstStyle>
            <a:lvl1pPr marL="0" indent="0">
              <a:buNone/>
              <a:defRPr sz="1000">
                <a:solidFill>
                  <a:schemeClr val="tx1"/>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696789472"/>
      </p:ext>
    </p:extLst>
  </p:cSld>
  <p:clrMapOvr>
    <a:masterClrMapping/>
  </p:clrMapOvr>
  <p:transition spd="med" advClick="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GW">
    <p:spTree>
      <p:nvGrpSpPr>
        <p:cNvPr id="1" name=""/>
        <p:cNvGrpSpPr/>
        <p:nvPr/>
      </p:nvGrpSpPr>
      <p:grpSpPr>
        <a:xfrm>
          <a:off x="0" y="0"/>
          <a:ext cx="0" cy="0"/>
          <a:chOff x="0" y="0"/>
          <a:chExt cx="0" cy="0"/>
        </a:xfrm>
      </p:grpSpPr>
      <p:sp>
        <p:nvSpPr>
          <p:cNvPr id="2" name="Title 1"/>
          <p:cNvSpPr>
            <a:spLocks noGrp="1"/>
          </p:cNvSpPr>
          <p:nvPr>
            <p:ph type="title"/>
          </p:nvPr>
        </p:nvSpPr>
        <p:spPr>
          <a:xfrm>
            <a:off x="457208" y="206949"/>
            <a:ext cx="6412337" cy="971569"/>
          </a:xfrm>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7" y="1525541"/>
            <a:ext cx="8229600" cy="4972921"/>
          </a:xfrm>
        </p:spPr>
        <p:txBody>
          <a:bodyPr>
            <a:noAutofit/>
          </a:bodyPr>
          <a:lstStyle>
            <a:lvl1pPr>
              <a:lnSpc>
                <a:spcPct val="100000"/>
              </a:lnSpc>
              <a:spcBef>
                <a:spcPts val="1270"/>
              </a:spcBef>
              <a:defRPr>
                <a:solidFill>
                  <a:schemeClr val="tx1"/>
                </a:solidFill>
              </a:defRPr>
            </a:lvl1pPr>
            <a:lvl2pPr>
              <a:lnSpc>
                <a:spcPct val="100000"/>
              </a:lnSpc>
              <a:spcBef>
                <a:spcPts val="1270"/>
              </a:spcBef>
              <a:defRPr/>
            </a:lvl2pPr>
            <a:lvl3pPr>
              <a:lnSpc>
                <a:spcPct val="100000"/>
              </a:lnSpc>
              <a:spcBef>
                <a:spcPts val="1270"/>
              </a:spcBef>
              <a:defRPr/>
            </a:lvl3pPr>
            <a:lvl4pPr>
              <a:lnSpc>
                <a:spcPct val="100000"/>
              </a:lnSpc>
              <a:spcBef>
                <a:spcPts val="1270"/>
              </a:spcBef>
              <a:defRPr>
                <a:solidFill>
                  <a:schemeClr val="tx1"/>
                </a:solidFill>
              </a:defRPr>
            </a:lvl4pPr>
            <a:lvl5pPr>
              <a:lnSpc>
                <a:spcPct val="100000"/>
              </a:lnSpc>
              <a:spcBef>
                <a:spcPts val="1270"/>
              </a:spcBef>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10"/>
          </p:nvPr>
        </p:nvSpPr>
        <p:spPr>
          <a:xfrm>
            <a:off x="464234" y="6630670"/>
            <a:ext cx="8573086" cy="234950"/>
          </a:xfrm>
        </p:spPr>
        <p:txBody>
          <a:bodyPr anchor="b">
            <a:noAutofit/>
          </a:bodyPr>
          <a:lstStyle>
            <a:lvl1pPr marL="0" indent="0" algn="l">
              <a:lnSpc>
                <a:spcPct val="100000"/>
              </a:lnSpc>
              <a:buNone/>
              <a:defRPr sz="10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719401301"/>
      </p:ext>
    </p:extLst>
  </p:cSld>
  <p:clrMapOvr>
    <a:masterClrMapping/>
  </p:clrMapOvr>
  <p:transition spd="med" advClick="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17B65992-F157-4948-982A-0F074B12BCE4}" type="datetimeFigureOut">
              <a:rPr lang="en-GB"/>
              <a:pPr/>
              <a:t>18/04/2017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DF190724-B5E5-104A-81A1-2F39352B33E6}" type="slidenum">
              <a:rPr lang="en-GB"/>
              <a:pPr/>
              <a:t>‹#›</a:t>
            </a:fld>
            <a:endParaRPr lang="en-GB"/>
          </a:p>
        </p:txBody>
      </p:sp>
    </p:spTree>
    <p:extLst>
      <p:ext uri="{BB962C8B-B14F-4D97-AF65-F5344CB8AC3E}">
        <p14:creationId xmlns:p14="http://schemas.microsoft.com/office/powerpoint/2010/main" val="1634308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BF482D0-BC57-DA44-8CB2-438F213BE1EB}" type="datetimeFigureOut">
              <a:rPr lang="en-GB"/>
              <a:pPr/>
              <a:t>18/04/2017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77142765-80A5-C246-B3CB-EACA0B81CED0}" type="slidenum">
              <a:rPr lang="en-GB"/>
              <a:pPr/>
              <a:t>‹#›</a:t>
            </a:fld>
            <a:endParaRPr lang="en-GB"/>
          </a:p>
        </p:txBody>
      </p:sp>
    </p:spTree>
    <p:extLst>
      <p:ext uri="{BB962C8B-B14F-4D97-AF65-F5344CB8AC3E}">
        <p14:creationId xmlns:p14="http://schemas.microsoft.com/office/powerpoint/2010/main" val="902803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F676BC9-62B4-DB49-87DF-BD11477AFF59}" type="datetimeFigureOut">
              <a:rPr lang="en-GB"/>
              <a:pPr/>
              <a:t>18/04/2017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258E8AC8-655F-A546-A22A-3467CEB959B9}" type="slidenum">
              <a:rPr lang="en-GB"/>
              <a:pPr/>
              <a:t>‹#›</a:t>
            </a:fld>
            <a:endParaRPr lang="en-GB"/>
          </a:p>
        </p:txBody>
      </p:sp>
    </p:spTree>
    <p:extLst>
      <p:ext uri="{BB962C8B-B14F-4D97-AF65-F5344CB8AC3E}">
        <p14:creationId xmlns:p14="http://schemas.microsoft.com/office/powerpoint/2010/main" val="3179877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C98EEB48-BBE0-D146-965E-6A77109EAD04}" type="datetimeFigureOut">
              <a:rPr lang="en-GB"/>
              <a:pPr/>
              <a:t>18/04/2017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D5A51EA1-90B3-624C-AE96-AD6452E009CD}" type="slidenum">
              <a:rPr lang="en-GB"/>
              <a:pPr/>
              <a:t>‹#›</a:t>
            </a:fld>
            <a:endParaRPr lang="en-GB"/>
          </a:p>
        </p:txBody>
      </p:sp>
    </p:spTree>
    <p:extLst>
      <p:ext uri="{BB962C8B-B14F-4D97-AF65-F5344CB8AC3E}">
        <p14:creationId xmlns:p14="http://schemas.microsoft.com/office/powerpoint/2010/main" val="1791944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6240DFAB-F0F8-CD48-A5E0-79EC9A3A004B}" type="datetimeFigureOut">
              <a:rPr lang="en-GB"/>
              <a:pPr/>
              <a:t>18/04/2017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latin typeface="Calibri"/>
            </a:endParaRPr>
          </a:p>
        </p:txBody>
      </p:sp>
      <p:sp>
        <p:nvSpPr>
          <p:cNvPr id="9" name="Slide Number Placeholder 5"/>
          <p:cNvSpPr>
            <a:spLocks noGrp="1"/>
          </p:cNvSpPr>
          <p:nvPr>
            <p:ph type="sldNum" sz="quarter" idx="12"/>
          </p:nvPr>
        </p:nvSpPr>
        <p:spPr/>
        <p:txBody>
          <a:bodyPr/>
          <a:lstStyle>
            <a:lvl1pPr>
              <a:defRPr/>
            </a:lvl1pPr>
          </a:lstStyle>
          <a:p>
            <a:fld id="{7D6484A9-3852-A840-86B8-B39DBA63C1C9}" type="slidenum">
              <a:rPr lang="en-GB"/>
              <a:pPr/>
              <a:t>‹#›</a:t>
            </a:fld>
            <a:endParaRPr lang="en-GB"/>
          </a:p>
        </p:txBody>
      </p:sp>
    </p:spTree>
    <p:extLst>
      <p:ext uri="{BB962C8B-B14F-4D97-AF65-F5344CB8AC3E}">
        <p14:creationId xmlns:p14="http://schemas.microsoft.com/office/powerpoint/2010/main" val="82457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D5AC7DC-792D-4789-AE2F-253ACB2B7F1C}" type="slidenum">
              <a:rPr lang="en-GB"/>
              <a:pPr>
                <a:defRPr/>
              </a:pPr>
              <a:t>‹#›</a:t>
            </a:fld>
            <a:endParaRPr lang="en-GB"/>
          </a:p>
        </p:txBody>
      </p:sp>
    </p:spTree>
    <p:extLst>
      <p:ext uri="{BB962C8B-B14F-4D97-AF65-F5344CB8AC3E}">
        <p14:creationId xmlns:p14="http://schemas.microsoft.com/office/powerpoint/2010/main" val="3919018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DA507CB-3051-8D4E-8D5C-996EAEBEB8DC}" type="datetimeFigureOut">
              <a:rPr lang="en-GB"/>
              <a:pPr/>
              <a:t>18/04/2017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latin typeface="Calibri"/>
            </a:endParaRPr>
          </a:p>
        </p:txBody>
      </p:sp>
      <p:sp>
        <p:nvSpPr>
          <p:cNvPr id="5" name="Slide Number Placeholder 5"/>
          <p:cNvSpPr>
            <a:spLocks noGrp="1"/>
          </p:cNvSpPr>
          <p:nvPr>
            <p:ph type="sldNum" sz="quarter" idx="12"/>
          </p:nvPr>
        </p:nvSpPr>
        <p:spPr/>
        <p:txBody>
          <a:bodyPr/>
          <a:lstStyle>
            <a:lvl1pPr>
              <a:defRPr/>
            </a:lvl1pPr>
          </a:lstStyle>
          <a:p>
            <a:fld id="{0CE67CEE-CDA1-694F-9EE9-6921213DAEE3}" type="slidenum">
              <a:rPr lang="en-GB"/>
              <a:pPr/>
              <a:t>‹#›</a:t>
            </a:fld>
            <a:endParaRPr lang="en-GB"/>
          </a:p>
        </p:txBody>
      </p:sp>
    </p:spTree>
    <p:extLst>
      <p:ext uri="{BB962C8B-B14F-4D97-AF65-F5344CB8AC3E}">
        <p14:creationId xmlns:p14="http://schemas.microsoft.com/office/powerpoint/2010/main" val="344120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3B3BC06-DA01-AF4F-94EE-509C9B2A0D25}" type="datetimeFigureOut">
              <a:rPr lang="en-GB"/>
              <a:pPr/>
              <a:t>18/04/2017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latin typeface="Calibri"/>
            </a:endParaRPr>
          </a:p>
        </p:txBody>
      </p:sp>
      <p:sp>
        <p:nvSpPr>
          <p:cNvPr id="4" name="Slide Number Placeholder 5"/>
          <p:cNvSpPr>
            <a:spLocks noGrp="1"/>
          </p:cNvSpPr>
          <p:nvPr>
            <p:ph type="sldNum" sz="quarter" idx="12"/>
          </p:nvPr>
        </p:nvSpPr>
        <p:spPr/>
        <p:txBody>
          <a:bodyPr/>
          <a:lstStyle>
            <a:lvl1pPr>
              <a:defRPr/>
            </a:lvl1pPr>
          </a:lstStyle>
          <a:p>
            <a:fld id="{F335F192-39D8-8E42-B0B0-80D330ABF7FA}" type="slidenum">
              <a:rPr lang="en-GB"/>
              <a:pPr/>
              <a:t>‹#›</a:t>
            </a:fld>
            <a:endParaRPr lang="en-GB"/>
          </a:p>
        </p:txBody>
      </p:sp>
    </p:spTree>
    <p:extLst>
      <p:ext uri="{BB962C8B-B14F-4D97-AF65-F5344CB8AC3E}">
        <p14:creationId xmlns:p14="http://schemas.microsoft.com/office/powerpoint/2010/main" val="3827156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2E168B0-EC44-4C4E-9C65-D5C0AA0DA5A2}" type="datetimeFigureOut">
              <a:rPr lang="en-GB"/>
              <a:pPr/>
              <a:t>18/04/2017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4BCC9E10-5FB6-104D-8DD0-A90975515BE4}" type="slidenum">
              <a:rPr lang="en-GB"/>
              <a:pPr/>
              <a:t>‹#›</a:t>
            </a:fld>
            <a:endParaRPr lang="en-GB"/>
          </a:p>
        </p:txBody>
      </p:sp>
    </p:spTree>
    <p:extLst>
      <p:ext uri="{BB962C8B-B14F-4D97-AF65-F5344CB8AC3E}">
        <p14:creationId xmlns:p14="http://schemas.microsoft.com/office/powerpoint/2010/main" val="3952494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75610DFF-46DF-A747-A5DE-E57CB37B13F0}" type="datetimeFigureOut">
              <a:rPr lang="en-GB"/>
              <a:pPr/>
              <a:t>18/04/2017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833B7BDF-7656-5B4C-B0C8-FEF97F0C89DE}" type="slidenum">
              <a:rPr lang="en-GB"/>
              <a:pPr/>
              <a:t>‹#›</a:t>
            </a:fld>
            <a:endParaRPr lang="en-GB"/>
          </a:p>
        </p:txBody>
      </p:sp>
    </p:spTree>
    <p:extLst>
      <p:ext uri="{BB962C8B-B14F-4D97-AF65-F5344CB8AC3E}">
        <p14:creationId xmlns:p14="http://schemas.microsoft.com/office/powerpoint/2010/main" val="2725734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6FE6B2C-092A-1547-95FC-A5D7FF2EC35D}" type="datetimeFigureOut">
              <a:rPr lang="en-GB"/>
              <a:pPr/>
              <a:t>18/04/2017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EC2E69DE-FDB3-C44D-9C9D-4E82E772314A}" type="slidenum">
              <a:rPr lang="en-GB"/>
              <a:pPr/>
              <a:t>‹#›</a:t>
            </a:fld>
            <a:endParaRPr lang="en-GB"/>
          </a:p>
        </p:txBody>
      </p:sp>
    </p:spTree>
    <p:extLst>
      <p:ext uri="{BB962C8B-B14F-4D97-AF65-F5344CB8AC3E}">
        <p14:creationId xmlns:p14="http://schemas.microsoft.com/office/powerpoint/2010/main" val="2688051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71500"/>
            <a:ext cx="2057400" cy="55546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71500"/>
            <a:ext cx="6019800" cy="5554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5EDBAB2-67BD-0E41-B936-6D905C8D3B44}" type="datetimeFigureOut">
              <a:rPr lang="en-GB"/>
              <a:pPr/>
              <a:t>18/04/2017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B5587BDF-8A3D-E04F-BF67-48AC561F7346}" type="slidenum">
              <a:rPr lang="en-GB"/>
              <a:pPr/>
              <a:t>‹#›</a:t>
            </a:fld>
            <a:endParaRPr lang="en-GB"/>
          </a:p>
        </p:txBody>
      </p:sp>
    </p:spTree>
    <p:extLst>
      <p:ext uri="{BB962C8B-B14F-4D97-AF65-F5344CB8AC3E}">
        <p14:creationId xmlns:p14="http://schemas.microsoft.com/office/powerpoint/2010/main" val="4009874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71913" y="571500"/>
            <a:ext cx="4678362" cy="503238"/>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fld id="{99EEDB47-8780-6B4D-8AAF-7F0E7A25ABB1}" type="datetimeFigureOut">
              <a:rPr lang="en-GB"/>
              <a:pPr/>
              <a:t>18/04/2017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40F6CEEA-E2A9-264E-9162-9366A0CC37EF}" type="slidenum">
              <a:rPr lang="en-GB"/>
              <a:pPr/>
              <a:t>‹#›</a:t>
            </a:fld>
            <a:endParaRPr lang="en-GB"/>
          </a:p>
        </p:txBody>
      </p:sp>
    </p:spTree>
    <p:extLst>
      <p:ext uri="{BB962C8B-B14F-4D97-AF65-F5344CB8AC3E}">
        <p14:creationId xmlns:p14="http://schemas.microsoft.com/office/powerpoint/2010/main" val="1046625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D0B6CFF9-0F57-CB4A-8DC7-00E6336C0CAC}" type="datetimeFigureOut">
              <a:rPr lang="en-GB"/>
              <a:pPr/>
              <a:t>18/04/2017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E157B769-5600-7542-AA5D-19819043EC83}" type="slidenum">
              <a:rPr lang="en-GB"/>
              <a:pPr/>
              <a:t>‹#›</a:t>
            </a:fld>
            <a:endParaRPr lang="en-GB"/>
          </a:p>
        </p:txBody>
      </p:sp>
    </p:spTree>
    <p:extLst>
      <p:ext uri="{BB962C8B-B14F-4D97-AF65-F5344CB8AC3E}">
        <p14:creationId xmlns:p14="http://schemas.microsoft.com/office/powerpoint/2010/main" val="42723477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986780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9182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092825"/>
            <a:ext cx="43021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12125" y="34925"/>
            <a:ext cx="10033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5"/>
          <p:cNvSpPr>
            <a:spLocks noGrp="1" noChangeArrowheads="1"/>
          </p:cNvSpPr>
          <p:nvPr>
            <p:ph type="sldNum" sz="quarter" idx="10"/>
          </p:nvPr>
        </p:nvSpPr>
        <p:spPr/>
        <p:txBody>
          <a:bodyPr/>
          <a:lstStyle>
            <a:lvl1pPr>
              <a:defRPr/>
            </a:lvl1pPr>
          </a:lstStyle>
          <a:p>
            <a:pPr>
              <a:defRPr/>
            </a:pPr>
            <a:fld id="{BE24ECC4-3AE8-405C-B28E-CDFE87D8BADC}" type="slidenum">
              <a:rPr lang="en-GB"/>
              <a:pPr>
                <a:defRPr/>
              </a:pPr>
              <a:t>‹#›</a:t>
            </a:fld>
            <a:endParaRPr lang="en-GB"/>
          </a:p>
        </p:txBody>
      </p:sp>
    </p:spTree>
    <p:extLst>
      <p:ext uri="{BB962C8B-B14F-4D97-AF65-F5344CB8AC3E}">
        <p14:creationId xmlns:p14="http://schemas.microsoft.com/office/powerpoint/2010/main" val="3102557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14086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22540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296468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00429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5012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2936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0210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682741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225"/>
            <a:ext cx="2057400" cy="61039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2225"/>
            <a:ext cx="6019800" cy="6103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812154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9898DD0-F695-D346-B5D9-21D6B212ECB2}"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265078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092825"/>
            <a:ext cx="43021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12125" y="34925"/>
            <a:ext cx="10033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95400" y="1752600"/>
            <a:ext cx="3619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67300" y="1752600"/>
            <a:ext cx="3619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p:txBody>
          <a:bodyPr/>
          <a:lstStyle>
            <a:lvl1pPr>
              <a:defRPr/>
            </a:lvl1pPr>
          </a:lstStyle>
          <a:p>
            <a:pPr>
              <a:defRPr/>
            </a:pPr>
            <a:fld id="{0374633B-4DEE-4F87-866B-43397900BC41}" type="slidenum">
              <a:rPr lang="en-GB"/>
              <a:pPr>
                <a:defRPr/>
              </a:pPr>
              <a:t>‹#›</a:t>
            </a:fld>
            <a:endParaRPr lang="en-GB"/>
          </a:p>
        </p:txBody>
      </p:sp>
    </p:spTree>
    <p:extLst>
      <p:ext uri="{BB962C8B-B14F-4D97-AF65-F5344CB8AC3E}">
        <p14:creationId xmlns:p14="http://schemas.microsoft.com/office/powerpoint/2010/main" val="376162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11B8E45-C4ED-8C4F-8BDA-F12B3B781A41}"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42397001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E04067-FC97-AA42-81CB-9590680BA5F3}"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4191444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165F900-3F64-F846-B869-A7871862D4E0}"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20358834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AB4F46C-76C1-C046-98E7-370C1791168F}"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33517105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5086D37-D0FA-F842-B265-6B6BBFCDA7D2}"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26879067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B29E1A0-AE7E-4444-8874-023D63BB6637}"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8274734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261952D-4037-6C48-8AB6-01FAD3F599B7}"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4321007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DCF362F-76F1-1646-AE78-66E594B35EE8}"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36437988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A465DA2-9071-8A40-B009-52D6B99E3D18}"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22695660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8490DD9-E41B-124A-B0EB-1241EFEECBE0}"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224611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092825"/>
            <a:ext cx="43021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12125" y="34925"/>
            <a:ext cx="10033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Rectangle 8"/>
          <p:cNvSpPr>
            <a:spLocks noGrp="1" noChangeArrowheads="1"/>
          </p:cNvSpPr>
          <p:nvPr>
            <p:ph type="sldNum" sz="quarter" idx="10"/>
          </p:nvPr>
        </p:nvSpPr>
        <p:spPr/>
        <p:txBody>
          <a:bodyPr/>
          <a:lstStyle>
            <a:lvl1pPr>
              <a:defRPr/>
            </a:lvl1pPr>
          </a:lstStyle>
          <a:p>
            <a:pPr>
              <a:defRPr/>
            </a:pPr>
            <a:fld id="{C111EC81-DC1B-4B22-B32B-F0C2907D9B81}" type="slidenum">
              <a:rPr lang="en-GB"/>
              <a:pPr>
                <a:defRPr/>
              </a:pPr>
              <a:t>‹#›</a:t>
            </a:fld>
            <a:endParaRPr lang="en-GB"/>
          </a:p>
        </p:txBody>
      </p:sp>
    </p:spTree>
    <p:extLst>
      <p:ext uri="{BB962C8B-B14F-4D97-AF65-F5344CB8AC3E}">
        <p14:creationId xmlns:p14="http://schemas.microsoft.com/office/powerpoint/2010/main" val="31223116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9898DD0-F695-D346-B5D9-21D6B212ECB2}"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23051551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11B8E45-C4ED-8C4F-8BDA-F12B3B781A41}"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18783183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6E04067-FC97-AA42-81CB-9590680BA5F3}"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10149942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165F900-3F64-F846-B869-A7871862D4E0}"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38833229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AB4F46C-76C1-C046-98E7-370C1791168F}"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370529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5086D37-D0FA-F842-B265-6B6BBFCDA7D2}"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21648086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B29E1A0-AE7E-4444-8874-023D63BB6637}"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4813344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261952D-4037-6C48-8AB6-01FAD3F599B7}"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41612185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DCF362F-76F1-1646-AE78-66E594B35EE8}"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30883449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A465DA2-9071-8A40-B009-52D6B99E3D18}"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239946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092825"/>
            <a:ext cx="43021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12125" y="34925"/>
            <a:ext cx="10033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5" name="Rectangle 4"/>
          <p:cNvSpPr>
            <a:spLocks noGrp="1" noChangeArrowheads="1"/>
          </p:cNvSpPr>
          <p:nvPr>
            <p:ph type="sldNum" sz="quarter" idx="10"/>
          </p:nvPr>
        </p:nvSpPr>
        <p:spPr/>
        <p:txBody>
          <a:bodyPr/>
          <a:lstStyle>
            <a:lvl1pPr>
              <a:defRPr/>
            </a:lvl1pPr>
          </a:lstStyle>
          <a:p>
            <a:pPr>
              <a:defRPr/>
            </a:pPr>
            <a:fld id="{5685B626-9A28-4163-8390-4EEAFAD0C122}" type="slidenum">
              <a:rPr lang="en-GB"/>
              <a:pPr>
                <a:defRPr/>
              </a:pPr>
              <a:t>‹#›</a:t>
            </a:fld>
            <a:endParaRPr lang="en-GB"/>
          </a:p>
        </p:txBody>
      </p:sp>
    </p:spTree>
    <p:extLst>
      <p:ext uri="{BB962C8B-B14F-4D97-AF65-F5344CB8AC3E}">
        <p14:creationId xmlns:p14="http://schemas.microsoft.com/office/powerpoint/2010/main" val="25203898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F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8490DD9-E41B-124A-B0EB-1241EFEECBE0}"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306928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092825"/>
            <a:ext cx="43021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12125" y="34925"/>
            <a:ext cx="10033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Grp="1" noChangeArrowheads="1"/>
          </p:cNvSpPr>
          <p:nvPr>
            <p:ph type="sldNum" sz="quarter" idx="10"/>
          </p:nvPr>
        </p:nvSpPr>
        <p:spPr/>
        <p:txBody>
          <a:bodyPr/>
          <a:lstStyle>
            <a:lvl1pPr>
              <a:defRPr/>
            </a:lvl1pPr>
          </a:lstStyle>
          <a:p>
            <a:pPr>
              <a:defRPr/>
            </a:pPr>
            <a:fld id="{532F211B-CC50-44F1-B9B8-C8A2E94820A9}" type="slidenum">
              <a:rPr lang="en-GB"/>
              <a:pPr>
                <a:defRPr/>
              </a:pPr>
              <a:t>‹#›</a:t>
            </a:fld>
            <a:endParaRPr lang="en-GB"/>
          </a:p>
        </p:txBody>
      </p:sp>
    </p:spTree>
    <p:extLst>
      <p:ext uri="{BB962C8B-B14F-4D97-AF65-F5344CB8AC3E}">
        <p14:creationId xmlns:p14="http://schemas.microsoft.com/office/powerpoint/2010/main" val="319978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092825"/>
            <a:ext cx="43021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12125" y="34925"/>
            <a:ext cx="10033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6"/>
          <p:cNvSpPr>
            <a:spLocks noGrp="1" noChangeArrowheads="1"/>
          </p:cNvSpPr>
          <p:nvPr>
            <p:ph type="sldNum" sz="quarter" idx="10"/>
          </p:nvPr>
        </p:nvSpPr>
        <p:spPr/>
        <p:txBody>
          <a:bodyPr/>
          <a:lstStyle>
            <a:lvl1pPr>
              <a:defRPr/>
            </a:lvl1pPr>
          </a:lstStyle>
          <a:p>
            <a:pPr>
              <a:defRPr/>
            </a:pPr>
            <a:fld id="{E9F21891-4619-4382-9015-A6B75697B096}" type="slidenum">
              <a:rPr lang="en-GB"/>
              <a:pPr>
                <a:defRPr/>
              </a:pPr>
              <a:t>‹#›</a:t>
            </a:fld>
            <a:endParaRPr lang="en-GB"/>
          </a:p>
        </p:txBody>
      </p:sp>
    </p:spTree>
    <p:extLst>
      <p:ext uri="{BB962C8B-B14F-4D97-AF65-F5344CB8AC3E}">
        <p14:creationId xmlns:p14="http://schemas.microsoft.com/office/powerpoint/2010/main" val="3894518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092825"/>
            <a:ext cx="430212"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12125" y="34925"/>
            <a:ext cx="10033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6"/>
          <p:cNvSpPr>
            <a:spLocks noGrp="1" noChangeArrowheads="1"/>
          </p:cNvSpPr>
          <p:nvPr>
            <p:ph type="sldNum" sz="quarter" idx="10"/>
          </p:nvPr>
        </p:nvSpPr>
        <p:spPr/>
        <p:txBody>
          <a:bodyPr/>
          <a:lstStyle>
            <a:lvl1pPr>
              <a:defRPr/>
            </a:lvl1pPr>
          </a:lstStyle>
          <a:p>
            <a:pPr>
              <a:defRPr/>
            </a:pPr>
            <a:fld id="{118B923F-F90F-4547-A273-6BA4A848F984}" type="slidenum">
              <a:rPr lang="en-GB"/>
              <a:pPr>
                <a:defRPr/>
              </a:pPr>
              <a:t>‹#›</a:t>
            </a:fld>
            <a:endParaRPr lang="en-GB"/>
          </a:p>
        </p:txBody>
      </p:sp>
    </p:spTree>
    <p:extLst>
      <p:ext uri="{BB962C8B-B14F-4D97-AF65-F5344CB8AC3E}">
        <p14:creationId xmlns:p14="http://schemas.microsoft.com/office/powerpoint/2010/main" val="2829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338138"/>
            <a:ext cx="739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1295400" y="1752600"/>
            <a:ext cx="7391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sldNum" sz="quarter" idx="4"/>
          </p:nvPr>
        </p:nvSpPr>
        <p:spPr bwMode="auto">
          <a:xfrm>
            <a:off x="7967663" y="6400800"/>
            <a:ext cx="719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0" hangingPunct="0">
              <a:lnSpc>
                <a:spcPct val="100000"/>
              </a:lnSpc>
              <a:defRPr sz="1000">
                <a:solidFill>
                  <a:srgbClr val="333366"/>
                </a:solidFill>
                <a:latin typeface="+mn-lt"/>
              </a:defRPr>
            </a:lvl1pPr>
          </a:lstStyle>
          <a:p>
            <a:pPr>
              <a:defRPr/>
            </a:pPr>
            <a:fld id="{4FD28084-37E6-40E3-BBFA-5D0E24C262B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86" r:id="rId1"/>
    <p:sldLayoutId id="2147483885"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9" r:id="rId14"/>
  </p:sldLayoutIdLst>
  <p:timing>
    <p:tnLst>
      <p:par>
        <p:cTn id="1" dur="indefinite" restart="never" nodeType="tmRoot"/>
      </p:par>
    </p:tnLst>
  </p:timing>
  <p:txStyles>
    <p:titleStyle>
      <a:lvl1pPr algn="l" rtl="0" eaLnBrk="0" fontAlgn="base" hangingPunct="0">
        <a:lnSpc>
          <a:spcPct val="110000"/>
        </a:lnSpc>
        <a:spcBef>
          <a:spcPct val="50000"/>
        </a:spcBef>
        <a:spcAft>
          <a:spcPct val="0"/>
        </a:spcAft>
        <a:defRPr sz="2800">
          <a:solidFill>
            <a:srgbClr val="337FCC"/>
          </a:solidFill>
          <a:latin typeface="+mj-lt"/>
          <a:ea typeface="+mj-ea"/>
          <a:cs typeface="+mj-cs"/>
        </a:defRPr>
      </a:lvl1pPr>
      <a:lvl2pPr algn="l" rtl="0" eaLnBrk="0" fontAlgn="base" hangingPunct="0">
        <a:lnSpc>
          <a:spcPct val="110000"/>
        </a:lnSpc>
        <a:spcBef>
          <a:spcPct val="50000"/>
        </a:spcBef>
        <a:spcAft>
          <a:spcPct val="0"/>
        </a:spcAft>
        <a:defRPr sz="2800">
          <a:solidFill>
            <a:srgbClr val="337FCC"/>
          </a:solidFill>
          <a:latin typeface="Verdana" pitchFamily="34" charset="0"/>
        </a:defRPr>
      </a:lvl2pPr>
      <a:lvl3pPr algn="l" rtl="0" eaLnBrk="0" fontAlgn="base" hangingPunct="0">
        <a:lnSpc>
          <a:spcPct val="110000"/>
        </a:lnSpc>
        <a:spcBef>
          <a:spcPct val="50000"/>
        </a:spcBef>
        <a:spcAft>
          <a:spcPct val="0"/>
        </a:spcAft>
        <a:defRPr sz="2800">
          <a:solidFill>
            <a:srgbClr val="337FCC"/>
          </a:solidFill>
          <a:latin typeface="Verdana" pitchFamily="34" charset="0"/>
        </a:defRPr>
      </a:lvl3pPr>
      <a:lvl4pPr algn="l" rtl="0" eaLnBrk="0" fontAlgn="base" hangingPunct="0">
        <a:lnSpc>
          <a:spcPct val="110000"/>
        </a:lnSpc>
        <a:spcBef>
          <a:spcPct val="50000"/>
        </a:spcBef>
        <a:spcAft>
          <a:spcPct val="0"/>
        </a:spcAft>
        <a:defRPr sz="2800">
          <a:solidFill>
            <a:srgbClr val="337FCC"/>
          </a:solidFill>
          <a:latin typeface="Verdana" pitchFamily="34" charset="0"/>
        </a:defRPr>
      </a:lvl4pPr>
      <a:lvl5pPr algn="l" rtl="0" eaLnBrk="0" fontAlgn="base" hangingPunct="0">
        <a:lnSpc>
          <a:spcPct val="110000"/>
        </a:lnSpc>
        <a:spcBef>
          <a:spcPct val="50000"/>
        </a:spcBef>
        <a:spcAft>
          <a:spcPct val="0"/>
        </a:spcAft>
        <a:defRPr sz="2800">
          <a:solidFill>
            <a:srgbClr val="337FCC"/>
          </a:solidFill>
          <a:latin typeface="Verdana" pitchFamily="34" charset="0"/>
        </a:defRPr>
      </a:lvl5pPr>
      <a:lvl6pPr marL="457200" algn="l" rtl="0" fontAlgn="base">
        <a:lnSpc>
          <a:spcPct val="110000"/>
        </a:lnSpc>
        <a:spcBef>
          <a:spcPct val="50000"/>
        </a:spcBef>
        <a:spcAft>
          <a:spcPct val="0"/>
        </a:spcAft>
        <a:defRPr sz="2800">
          <a:solidFill>
            <a:srgbClr val="337FCC"/>
          </a:solidFill>
          <a:latin typeface="Verdana" pitchFamily="34" charset="0"/>
        </a:defRPr>
      </a:lvl6pPr>
      <a:lvl7pPr marL="914400" algn="l" rtl="0" fontAlgn="base">
        <a:lnSpc>
          <a:spcPct val="110000"/>
        </a:lnSpc>
        <a:spcBef>
          <a:spcPct val="50000"/>
        </a:spcBef>
        <a:spcAft>
          <a:spcPct val="0"/>
        </a:spcAft>
        <a:defRPr sz="2800">
          <a:solidFill>
            <a:srgbClr val="337FCC"/>
          </a:solidFill>
          <a:latin typeface="Verdana" pitchFamily="34" charset="0"/>
        </a:defRPr>
      </a:lvl7pPr>
      <a:lvl8pPr marL="1371600" algn="l" rtl="0" fontAlgn="base">
        <a:lnSpc>
          <a:spcPct val="110000"/>
        </a:lnSpc>
        <a:spcBef>
          <a:spcPct val="50000"/>
        </a:spcBef>
        <a:spcAft>
          <a:spcPct val="0"/>
        </a:spcAft>
        <a:defRPr sz="2800">
          <a:solidFill>
            <a:srgbClr val="337FCC"/>
          </a:solidFill>
          <a:latin typeface="Verdana" pitchFamily="34" charset="0"/>
        </a:defRPr>
      </a:lvl8pPr>
      <a:lvl9pPr marL="1828800" algn="l" rtl="0" fontAlgn="base">
        <a:lnSpc>
          <a:spcPct val="110000"/>
        </a:lnSpc>
        <a:spcBef>
          <a:spcPct val="50000"/>
        </a:spcBef>
        <a:spcAft>
          <a:spcPct val="0"/>
        </a:spcAft>
        <a:defRPr sz="2800">
          <a:solidFill>
            <a:srgbClr val="337FCC"/>
          </a:solidFill>
          <a:latin typeface="Verdana" pitchFamily="34" charset="0"/>
        </a:defRPr>
      </a:lvl9pPr>
    </p:titleStyle>
    <p:body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mn-ea"/>
          <a:cs typeface="+mn-cs"/>
        </a:defRPr>
      </a:lvl1pPr>
      <a:lvl2pPr marL="742950" indent="-285750" algn="l" rtl="0" eaLnBrk="0" fontAlgn="base" hangingPunct="0">
        <a:spcBef>
          <a:spcPct val="20000"/>
        </a:spcBef>
        <a:spcAft>
          <a:spcPct val="0"/>
        </a:spcAft>
        <a:buChar char="–"/>
        <a:defRPr sz="2000">
          <a:solidFill>
            <a:srgbClr val="333366"/>
          </a:solidFill>
          <a:latin typeface="+mn-lt"/>
        </a:defRPr>
      </a:lvl2pPr>
      <a:lvl3pPr marL="1143000" indent="-228600" algn="l" rtl="0" eaLnBrk="0" fontAlgn="base" hangingPunct="0">
        <a:spcBef>
          <a:spcPct val="20000"/>
        </a:spcBef>
        <a:spcAft>
          <a:spcPct val="0"/>
        </a:spcAft>
        <a:buChar char="•"/>
        <a:defRPr>
          <a:solidFill>
            <a:srgbClr val="333366"/>
          </a:solidFill>
          <a:latin typeface="+mn-lt"/>
        </a:defRPr>
      </a:lvl3pPr>
      <a:lvl4pPr marL="1600200" indent="-228600" algn="l" rtl="0" eaLnBrk="0" fontAlgn="base" hangingPunct="0">
        <a:spcBef>
          <a:spcPct val="20000"/>
        </a:spcBef>
        <a:spcAft>
          <a:spcPct val="0"/>
        </a:spcAft>
        <a:buChar char="–"/>
        <a:defRPr sz="1600">
          <a:solidFill>
            <a:srgbClr val="333366"/>
          </a:solidFill>
          <a:latin typeface="+mn-lt"/>
        </a:defRPr>
      </a:lvl4pPr>
      <a:lvl5pPr marL="2057400" indent="-228600" algn="l" rtl="0" eaLnBrk="0" fontAlgn="base" hangingPunct="0">
        <a:spcBef>
          <a:spcPct val="20000"/>
        </a:spcBef>
        <a:spcAft>
          <a:spcPct val="0"/>
        </a:spcAft>
        <a:buChar char="»"/>
        <a:defRPr sz="1200">
          <a:solidFill>
            <a:srgbClr val="333366"/>
          </a:solidFill>
          <a:latin typeface="+mn-lt"/>
        </a:defRPr>
      </a:lvl5pPr>
      <a:lvl6pPr marL="2514600" indent="-228600" algn="l" rtl="0" fontAlgn="base">
        <a:spcBef>
          <a:spcPct val="20000"/>
        </a:spcBef>
        <a:spcAft>
          <a:spcPct val="0"/>
        </a:spcAft>
        <a:buChar char="»"/>
        <a:defRPr sz="1200">
          <a:solidFill>
            <a:srgbClr val="333366"/>
          </a:solidFill>
          <a:latin typeface="+mn-lt"/>
        </a:defRPr>
      </a:lvl6pPr>
      <a:lvl7pPr marL="2971800" indent="-228600" algn="l" rtl="0" fontAlgn="base">
        <a:spcBef>
          <a:spcPct val="20000"/>
        </a:spcBef>
        <a:spcAft>
          <a:spcPct val="0"/>
        </a:spcAft>
        <a:buChar char="»"/>
        <a:defRPr sz="1200">
          <a:solidFill>
            <a:srgbClr val="333366"/>
          </a:solidFill>
          <a:latin typeface="+mn-lt"/>
        </a:defRPr>
      </a:lvl7pPr>
      <a:lvl8pPr marL="3429000" indent="-228600" algn="l" rtl="0" fontAlgn="base">
        <a:spcBef>
          <a:spcPct val="20000"/>
        </a:spcBef>
        <a:spcAft>
          <a:spcPct val="0"/>
        </a:spcAft>
        <a:buChar char="»"/>
        <a:defRPr sz="1200">
          <a:solidFill>
            <a:srgbClr val="333366"/>
          </a:solidFill>
          <a:latin typeface="+mn-lt"/>
        </a:defRPr>
      </a:lvl8pPr>
      <a:lvl9pPr marL="3886200" indent="-228600" algn="l" rtl="0" fontAlgn="base">
        <a:spcBef>
          <a:spcPct val="20000"/>
        </a:spcBef>
        <a:spcAft>
          <a:spcPct val="0"/>
        </a:spcAft>
        <a:buChar char="»"/>
        <a:defRPr sz="1200">
          <a:solidFill>
            <a:srgbClr val="33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SPARTAC_round_strapline.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2438" y="282575"/>
            <a:ext cx="2827337"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lnSpc>
                <a:spcPct val="100000"/>
              </a:lnSpc>
            </a:pPr>
            <a:fld id="{2EA0C082-CD9C-6343-946A-A61DC3B4B809}" type="datetimeFigureOut">
              <a:rPr lang="en-GB" smtClean="0">
                <a:latin typeface="Calibri" charset="0"/>
                <a:ea typeface="ＭＳ Ｐゴシック" charset="0"/>
                <a:cs typeface="Arial" charset="0"/>
              </a:rPr>
              <a:pPr>
                <a:lnSpc>
                  <a:spcPct val="100000"/>
                </a:lnSpc>
              </a:pPr>
              <a:t>18/04/2017</a:t>
            </a:fld>
            <a:endParaRPr lang="en-GB" smtClean="0">
              <a:latin typeface="Calibri" charset="0"/>
              <a:ea typeface="ＭＳ Ｐゴシック"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lnSpc>
                <a:spcPct val="100000"/>
              </a:lnSpc>
              <a:defRPr/>
            </a:pPr>
            <a:endParaRPr lang="en-GB">
              <a:solidFill>
                <a:srgbClr val="000000">
                  <a:tint val="75000"/>
                </a:srgb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lnSpc>
                <a:spcPct val="100000"/>
              </a:lnSpc>
            </a:pPr>
            <a:fld id="{61ADEDFC-2E67-5A47-AD8F-924BA016A951}" type="slidenum">
              <a:rPr lang="en-GB" smtClean="0">
                <a:latin typeface="Calibri" charset="0"/>
                <a:ea typeface="ＭＳ Ｐゴシック" charset="0"/>
                <a:cs typeface="Arial" charset="0"/>
              </a:rPr>
              <a:pPr>
                <a:lnSpc>
                  <a:spcPct val="100000"/>
                </a:lnSpc>
              </a:pPr>
              <a:t>‹#›</a:t>
            </a:fld>
            <a:endParaRPr lang="en-GB" smtClean="0">
              <a:latin typeface="Calibri" charset="0"/>
              <a:ea typeface="ＭＳ Ｐゴシック" charset="0"/>
              <a:cs typeface="Arial" charset="0"/>
            </a:endParaRPr>
          </a:p>
        </p:txBody>
      </p:sp>
      <p:sp>
        <p:nvSpPr>
          <p:cNvPr id="73735" name="Line 7"/>
          <p:cNvSpPr>
            <a:spLocks noChangeShapeType="1"/>
          </p:cNvSpPr>
          <p:nvPr userDrawn="1"/>
        </p:nvSpPr>
        <p:spPr bwMode="auto">
          <a:xfrm>
            <a:off x="1492250" y="984250"/>
            <a:ext cx="7207250" cy="0"/>
          </a:xfrm>
          <a:prstGeom prst="line">
            <a:avLst/>
          </a:prstGeom>
          <a:noFill/>
          <a:ln w="9525">
            <a:solidFill>
              <a:schemeClr val="tx1"/>
            </a:solidFill>
            <a:round/>
            <a:headEnd/>
            <a:tailEnd/>
          </a:ln>
          <a:effectLst>
            <a:prstShdw prst="shdw12">
              <a:schemeClr val="bg2">
                <a:alpha val="50000"/>
              </a:schemeClr>
            </a:prstShdw>
          </a:effectLst>
        </p:spPr>
        <p:txBody>
          <a:bodyPr/>
          <a:lstStyle/>
          <a:p>
            <a:pPr>
              <a:lnSpc>
                <a:spcPct val="100000"/>
              </a:lnSpc>
              <a:defRPr/>
            </a:pPr>
            <a:endParaRPr lang="en-US" sz="1800">
              <a:solidFill>
                <a:srgbClr val="000000"/>
              </a:solidFill>
              <a:latin typeface="Arial" charset="0"/>
              <a:ea typeface="ＭＳ Ｐゴシック" charset="0"/>
              <a:cs typeface="Arial" charset="0"/>
            </a:endParaRPr>
          </a:p>
        </p:txBody>
      </p:sp>
      <p:sp>
        <p:nvSpPr>
          <p:cNvPr id="73737" name="Rectangle 9"/>
          <p:cNvSpPr>
            <a:spLocks noGrp="1" noChangeArrowheads="1"/>
          </p:cNvSpPr>
          <p:nvPr>
            <p:ph type="title"/>
          </p:nvPr>
        </p:nvSpPr>
        <p:spPr bwMode="auto">
          <a:xfrm>
            <a:off x="3871913" y="571500"/>
            <a:ext cx="4678362" cy="503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Tree>
    <p:extLst>
      <p:ext uri="{BB962C8B-B14F-4D97-AF65-F5344CB8AC3E}">
        <p14:creationId xmlns:p14="http://schemas.microsoft.com/office/powerpoint/2010/main" val="330696932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txStyles>
    <p:titleStyle>
      <a:lvl1pPr algn="ctr" rtl="0" eaLnBrk="0" fontAlgn="base" hangingPunct="0">
        <a:spcBef>
          <a:spcPct val="0"/>
        </a:spcBef>
        <a:spcAft>
          <a:spcPct val="0"/>
        </a:spcAft>
        <a:defRPr sz="2800" b="1">
          <a:solidFill>
            <a:schemeClr val="tx1"/>
          </a:solidFill>
          <a:effectLst>
            <a:outerShdw blurRad="38100" dist="38100" dir="2700000" algn="tl">
              <a:srgbClr val="C0C0C0"/>
            </a:outerShdw>
          </a:effectLst>
          <a:latin typeface="+mj-lt"/>
          <a:ea typeface="ＭＳ Ｐゴシック" charset="0"/>
          <a:cs typeface="+mj-cs"/>
        </a:defRPr>
      </a:lvl1pPr>
      <a:lvl2pPr algn="ctr" rtl="0" eaLnBrk="0" fontAlgn="base" hangingPunct="0">
        <a:spcBef>
          <a:spcPct val="0"/>
        </a:spcBef>
        <a:spcAft>
          <a:spcPct val="0"/>
        </a:spcAft>
        <a:defRPr sz="2800" b="1">
          <a:solidFill>
            <a:schemeClr val="tx1"/>
          </a:solidFill>
          <a:effectLst>
            <a:outerShdw blurRad="38100" dist="38100" dir="2700000" algn="tl">
              <a:srgbClr val="C0C0C0"/>
            </a:outerShdw>
          </a:effectLst>
          <a:latin typeface="Calibri" pitchFamily="34" charset="0"/>
          <a:ea typeface="ＭＳ Ｐゴシック" charset="0"/>
        </a:defRPr>
      </a:lvl2pPr>
      <a:lvl3pPr algn="ctr" rtl="0" eaLnBrk="0" fontAlgn="base" hangingPunct="0">
        <a:spcBef>
          <a:spcPct val="0"/>
        </a:spcBef>
        <a:spcAft>
          <a:spcPct val="0"/>
        </a:spcAft>
        <a:defRPr sz="2800" b="1">
          <a:solidFill>
            <a:schemeClr val="tx1"/>
          </a:solidFill>
          <a:effectLst>
            <a:outerShdw blurRad="38100" dist="38100" dir="2700000" algn="tl">
              <a:srgbClr val="C0C0C0"/>
            </a:outerShdw>
          </a:effectLst>
          <a:latin typeface="Calibri" pitchFamily="34" charset="0"/>
          <a:ea typeface="ＭＳ Ｐゴシック" charset="0"/>
        </a:defRPr>
      </a:lvl3pPr>
      <a:lvl4pPr algn="ctr" rtl="0" eaLnBrk="0" fontAlgn="base" hangingPunct="0">
        <a:spcBef>
          <a:spcPct val="0"/>
        </a:spcBef>
        <a:spcAft>
          <a:spcPct val="0"/>
        </a:spcAft>
        <a:defRPr sz="2800" b="1">
          <a:solidFill>
            <a:schemeClr val="tx1"/>
          </a:solidFill>
          <a:effectLst>
            <a:outerShdw blurRad="38100" dist="38100" dir="2700000" algn="tl">
              <a:srgbClr val="C0C0C0"/>
            </a:outerShdw>
          </a:effectLst>
          <a:latin typeface="Calibri" pitchFamily="34" charset="0"/>
          <a:ea typeface="ＭＳ Ｐゴシック" charset="0"/>
        </a:defRPr>
      </a:lvl4pPr>
      <a:lvl5pPr algn="ctr" rtl="0" eaLnBrk="0" fontAlgn="base" hangingPunct="0">
        <a:spcBef>
          <a:spcPct val="0"/>
        </a:spcBef>
        <a:spcAft>
          <a:spcPct val="0"/>
        </a:spcAft>
        <a:defRPr sz="2800" b="1">
          <a:solidFill>
            <a:schemeClr val="tx1"/>
          </a:solidFill>
          <a:effectLst>
            <a:outerShdw blurRad="38100" dist="38100" dir="2700000" algn="tl">
              <a:srgbClr val="C0C0C0"/>
            </a:outerShdw>
          </a:effectLst>
          <a:latin typeface="Calibri" pitchFamily="34" charset="0"/>
          <a:ea typeface="ＭＳ Ｐゴシック" charset="0"/>
        </a:defRPr>
      </a:lvl5pPr>
      <a:lvl6pPr marL="457200" algn="ctr" rtl="0" fontAlgn="base">
        <a:spcBef>
          <a:spcPct val="0"/>
        </a:spcBef>
        <a:spcAft>
          <a:spcPct val="0"/>
        </a:spcAft>
        <a:defRPr sz="2800" b="1">
          <a:solidFill>
            <a:schemeClr val="tx1"/>
          </a:solidFill>
          <a:effectLst>
            <a:outerShdw blurRad="38100" dist="38100" dir="2700000" algn="tl">
              <a:srgbClr val="C0C0C0"/>
            </a:outerShdw>
          </a:effectLst>
          <a:latin typeface="Calibri" pitchFamily="34" charset="0"/>
        </a:defRPr>
      </a:lvl6pPr>
      <a:lvl7pPr marL="914400" algn="ctr" rtl="0" fontAlgn="base">
        <a:spcBef>
          <a:spcPct val="0"/>
        </a:spcBef>
        <a:spcAft>
          <a:spcPct val="0"/>
        </a:spcAft>
        <a:defRPr sz="2800" b="1">
          <a:solidFill>
            <a:schemeClr val="tx1"/>
          </a:solidFill>
          <a:effectLst>
            <a:outerShdw blurRad="38100" dist="38100" dir="2700000" algn="tl">
              <a:srgbClr val="C0C0C0"/>
            </a:outerShdw>
          </a:effectLst>
          <a:latin typeface="Calibri" pitchFamily="34" charset="0"/>
        </a:defRPr>
      </a:lvl7pPr>
      <a:lvl8pPr marL="1371600" algn="ctr" rtl="0" fontAlgn="base">
        <a:spcBef>
          <a:spcPct val="0"/>
        </a:spcBef>
        <a:spcAft>
          <a:spcPct val="0"/>
        </a:spcAft>
        <a:defRPr sz="2800" b="1">
          <a:solidFill>
            <a:schemeClr val="tx1"/>
          </a:solidFill>
          <a:effectLst>
            <a:outerShdw blurRad="38100" dist="38100" dir="2700000" algn="tl">
              <a:srgbClr val="C0C0C0"/>
            </a:outerShdw>
          </a:effectLst>
          <a:latin typeface="Calibri" pitchFamily="34" charset="0"/>
        </a:defRPr>
      </a:lvl8pPr>
      <a:lvl9pPr marL="1828800" algn="ctr" rtl="0" fontAlgn="base">
        <a:spcBef>
          <a:spcPct val="0"/>
        </a:spcBef>
        <a:spcAft>
          <a:spcPct val="0"/>
        </a:spcAft>
        <a:defRPr sz="2800" b="1">
          <a:solidFill>
            <a:schemeClr val="tx1"/>
          </a:solidFill>
          <a:effectLst>
            <a:outerShdw blurRad="38100" dist="38100" dir="2700000" algn="tl">
              <a:srgbClr val="C0C0C0"/>
            </a:outerShdw>
          </a:effectLst>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0"/>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p:cNvSpPr>
          <p:nvPr/>
        </p:nvSpPr>
        <p:spPr bwMode="auto">
          <a:xfrm>
            <a:off x="457200" y="22225"/>
            <a:ext cx="8229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lnSpc>
                <a:spcPct val="100000"/>
              </a:lnSpc>
              <a:defRPr/>
            </a:pPr>
            <a:endParaRPr lang="en-US" altLang="en-US" sz="4400" smtClean="0">
              <a:solidFill>
                <a:srgbClr val="333399"/>
              </a:solidFill>
              <a:ea typeface="ＭＳ Ｐゴシック" charset="0"/>
              <a:cs typeface="ＭＳ Ｐゴシック" charset="0"/>
            </a:endParaRPr>
          </a:p>
        </p:txBody>
      </p:sp>
      <p:sp>
        <p:nvSpPr>
          <p:cNvPr id="4099" name="Rectangle 3"/>
          <p:cNvSpPr>
            <a:spLocks noGrp="1"/>
          </p:cNvSpPr>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100000"/>
              </a:lnSpc>
              <a:spcBef>
                <a:spcPct val="20000"/>
              </a:spcBef>
              <a:buFontTx/>
              <a:buChar char="•"/>
              <a:defRPr/>
            </a:pPr>
            <a:endParaRPr lang="en-US" altLang="en-US" sz="3000" smtClean="0">
              <a:solidFill>
                <a:srgbClr val="000000"/>
              </a:solidFill>
              <a:latin typeface="Verdana" pitchFamily="34" charset="0"/>
              <a:ea typeface="ＭＳ Ｐゴシック" charset="0"/>
              <a:cs typeface="ＭＳ Ｐゴシック" charset="0"/>
            </a:endParaRPr>
          </a:p>
        </p:txBody>
      </p:sp>
      <p:sp>
        <p:nvSpPr>
          <p:cNvPr id="27652" name="Title Placeholder 1"/>
          <p:cNvSpPr>
            <a:spLocks noGrp="1"/>
          </p:cNvSpPr>
          <p:nvPr>
            <p:ph type="title"/>
          </p:nvPr>
        </p:nvSpPr>
        <p:spPr bwMode="auto">
          <a:xfrm>
            <a:off x="457200" y="22225"/>
            <a:ext cx="8229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3" name="Text Placeholder 2"/>
          <p:cNvSpPr>
            <a:spLocks noGrp="1"/>
          </p:cNvSpPr>
          <p:nvPr>
            <p:ph type="body" idx="1"/>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187663"/>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ctr" rtl="0" eaLnBrk="0" fontAlgn="base" hangingPunct="0">
        <a:spcBef>
          <a:spcPct val="0"/>
        </a:spcBef>
        <a:spcAft>
          <a:spcPct val="0"/>
        </a:spcAft>
        <a:defRPr sz="4400">
          <a:solidFill>
            <a:schemeClr val="accent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accent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accent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accent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accent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SzPct val="60000"/>
        <a:buChar char="•"/>
        <a:defRPr>
          <a:solidFill>
            <a:schemeClr val="tx1"/>
          </a:solidFill>
          <a:latin typeface="+mn-lt"/>
          <a:ea typeface="ＭＳ Ｐゴシック" charset="0"/>
        </a:defRPr>
      </a:lvl5pPr>
      <a:lvl6pPr marL="2514600" indent="-228600" algn="l" rtl="0" fontAlgn="base">
        <a:spcBef>
          <a:spcPct val="20000"/>
        </a:spcBef>
        <a:spcAft>
          <a:spcPct val="0"/>
        </a:spcAft>
        <a:buSzPct val="60000"/>
        <a:buChar char="•"/>
        <a:defRPr>
          <a:solidFill>
            <a:schemeClr val="tx1"/>
          </a:solidFill>
          <a:latin typeface="+mn-lt"/>
        </a:defRPr>
      </a:lvl6pPr>
      <a:lvl7pPr marL="2971800" indent="-228600" algn="l" rtl="0" fontAlgn="base">
        <a:spcBef>
          <a:spcPct val="20000"/>
        </a:spcBef>
        <a:spcAft>
          <a:spcPct val="0"/>
        </a:spcAft>
        <a:buSzPct val="60000"/>
        <a:buChar char="•"/>
        <a:defRPr>
          <a:solidFill>
            <a:schemeClr val="tx1"/>
          </a:solidFill>
          <a:latin typeface="+mn-lt"/>
        </a:defRPr>
      </a:lvl7pPr>
      <a:lvl8pPr marL="3429000" indent="-228600" algn="l" rtl="0" fontAlgn="base">
        <a:spcBef>
          <a:spcPct val="20000"/>
        </a:spcBef>
        <a:spcAft>
          <a:spcPct val="0"/>
        </a:spcAft>
        <a:buSzPct val="60000"/>
        <a:buChar char="•"/>
        <a:defRPr>
          <a:solidFill>
            <a:schemeClr val="tx1"/>
          </a:solidFill>
          <a:latin typeface="+mn-lt"/>
        </a:defRPr>
      </a:lvl8pPr>
      <a:lvl9pPr marL="3886200" indent="-228600" algn="l" rtl="0" fontAlgn="base">
        <a:spcBef>
          <a:spcPct val="20000"/>
        </a:spcBef>
        <a:spcAft>
          <a:spcPct val="0"/>
        </a:spcAft>
        <a:buSzPct val="6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ea typeface="+mn-ea"/>
                <a:cs typeface="+mn-cs"/>
              </a:defRPr>
            </a:lvl1pPr>
          </a:lstStyle>
          <a:p>
            <a:pPr>
              <a:lnSpc>
                <a:spcPct val="100000"/>
              </a:lnSpc>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ea typeface="+mn-ea"/>
                <a:cs typeface="+mn-cs"/>
              </a:defRPr>
            </a:lvl1pPr>
          </a:lstStyle>
          <a:p>
            <a:pPr>
              <a:lnSpc>
                <a:spcPct val="100000"/>
              </a:lnSpc>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a:lnSpc>
                <a:spcPct val="100000"/>
              </a:lnSpc>
            </a:pPr>
            <a:fld id="{4C80005C-63FA-9246-B134-3B918F1C34A3}" type="slidenum">
              <a:rPr lang="fr-FR" smtClean="0">
                <a:solidFill>
                  <a:srgbClr val="000000"/>
                </a:solidFill>
                <a:latin typeface="Arial" charset="0"/>
                <a:ea typeface="ＭＳ Ｐゴシック" charset="0"/>
                <a:cs typeface="Arial" charset="0"/>
              </a:rPr>
              <a:pPr>
                <a:lnSpc>
                  <a:spcPct val="100000"/>
                </a:lnSpc>
              </a:pPr>
              <a:t>‹#›</a:t>
            </a:fld>
            <a:endParaRPr lang="fr-FR" smtClean="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3606094968"/>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ea typeface="+mn-ea"/>
                <a:cs typeface="+mn-cs"/>
              </a:defRPr>
            </a:lvl1pPr>
          </a:lstStyle>
          <a:p>
            <a:pPr>
              <a:lnSpc>
                <a:spcPct val="100000"/>
              </a:lnSpc>
              <a:defRPr/>
            </a:pPr>
            <a:endParaRPr lang="fr-F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ea typeface="+mn-ea"/>
                <a:cs typeface="+mn-cs"/>
              </a:defRPr>
            </a:lvl1pPr>
          </a:lstStyle>
          <a:p>
            <a:pPr>
              <a:lnSpc>
                <a:spcPct val="100000"/>
              </a:lnSpc>
              <a:defRPr/>
            </a:pPr>
            <a:endParaRPr lang="fr-F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a:lnSpc>
                <a:spcPct val="100000"/>
              </a:lnSpc>
            </a:pPr>
            <a:fld id="{4C80005C-63FA-9246-B134-3B918F1C34A3}" type="slidenum">
              <a:rPr lang="fr-FR" smtClean="0">
                <a:solidFill>
                  <a:srgbClr val="000000"/>
                </a:solidFill>
                <a:latin typeface="Arial" charset="0"/>
                <a:ea typeface="ＭＳ Ｐゴシック" charset="0"/>
                <a:cs typeface="Arial" charset="0"/>
              </a:rPr>
              <a:pPr>
                <a:lnSpc>
                  <a:spcPct val="100000"/>
                </a:lnSpc>
              </a:pPr>
              <a:t>‹#›</a:t>
            </a:fld>
            <a:endParaRPr lang="fr-FR" smtClean="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2785247903"/>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5.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6.jpeg"/><Relationship Id="rId4" Type="http://schemas.openxmlformats.org/officeDocument/2006/relationships/diagramLayout" Target="../diagrams/layout1.xml"/><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1.xml"/><Relationship Id="rId1" Type="http://schemas.openxmlformats.org/officeDocument/2006/relationships/vmlDrawing" Target="../drawings/vmlDrawing1.vml"/><Relationship Id="rId5" Type="http://schemas.openxmlformats.org/officeDocument/2006/relationships/image" Target="../media/image27.png"/><Relationship Id="rId4" Type="http://schemas.openxmlformats.org/officeDocument/2006/relationships/oleObject" Target="../embeddings/Microsoft_Excel_97-2003_Worksheet1.xls"/></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893763" y="980728"/>
            <a:ext cx="7345362" cy="335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lIns="0" tIns="0" rIns="0" bIns="0">
            <a:spAutoFit/>
          </a:bodyPr>
          <a:lstStyle>
            <a:lvl1pPr eaLnBrk="0" hangingPunct="0">
              <a:defRPr sz="2400">
                <a:solidFill>
                  <a:srgbClr val="000066"/>
                </a:solidFill>
                <a:latin typeface="Arial" pitchFamily="34" charset="0"/>
              </a:defRPr>
            </a:lvl1pPr>
            <a:lvl2pPr marL="742950" indent="-285750" eaLnBrk="0" hangingPunct="0">
              <a:defRPr sz="2400">
                <a:solidFill>
                  <a:srgbClr val="000066"/>
                </a:solidFill>
                <a:latin typeface="Arial" pitchFamily="34" charset="0"/>
              </a:defRPr>
            </a:lvl2pPr>
            <a:lvl3pPr marL="1143000" indent="-228600" eaLnBrk="0" hangingPunct="0">
              <a:defRPr sz="2400">
                <a:solidFill>
                  <a:srgbClr val="000066"/>
                </a:solidFill>
                <a:latin typeface="Arial" pitchFamily="34" charset="0"/>
              </a:defRPr>
            </a:lvl3pPr>
            <a:lvl4pPr marL="1600200" indent="-228600" eaLnBrk="0" hangingPunct="0">
              <a:defRPr sz="2400">
                <a:solidFill>
                  <a:srgbClr val="000066"/>
                </a:solidFill>
                <a:latin typeface="Arial" pitchFamily="34" charset="0"/>
              </a:defRPr>
            </a:lvl4pPr>
            <a:lvl5pPr marL="2057400" indent="-228600" eaLnBrk="0" hangingPunct="0">
              <a:defRPr sz="2400">
                <a:solidFill>
                  <a:srgbClr val="000066"/>
                </a:solidFill>
                <a:latin typeface="Arial" pitchFamily="34" charset="0"/>
              </a:defRPr>
            </a:lvl5pPr>
            <a:lvl6pPr marL="2514600" indent="-228600" eaLnBrk="0" fontAlgn="base" hangingPunct="0">
              <a:lnSpc>
                <a:spcPct val="110000"/>
              </a:lnSpc>
              <a:spcBef>
                <a:spcPct val="0"/>
              </a:spcBef>
              <a:spcAft>
                <a:spcPct val="0"/>
              </a:spcAft>
              <a:defRPr sz="2400">
                <a:solidFill>
                  <a:srgbClr val="000066"/>
                </a:solidFill>
                <a:latin typeface="Arial" pitchFamily="34" charset="0"/>
              </a:defRPr>
            </a:lvl6pPr>
            <a:lvl7pPr marL="2971800" indent="-228600" eaLnBrk="0" fontAlgn="base" hangingPunct="0">
              <a:lnSpc>
                <a:spcPct val="110000"/>
              </a:lnSpc>
              <a:spcBef>
                <a:spcPct val="0"/>
              </a:spcBef>
              <a:spcAft>
                <a:spcPct val="0"/>
              </a:spcAft>
              <a:defRPr sz="2400">
                <a:solidFill>
                  <a:srgbClr val="000066"/>
                </a:solidFill>
                <a:latin typeface="Arial" pitchFamily="34" charset="0"/>
              </a:defRPr>
            </a:lvl7pPr>
            <a:lvl8pPr marL="3429000" indent="-228600" eaLnBrk="0" fontAlgn="base" hangingPunct="0">
              <a:lnSpc>
                <a:spcPct val="110000"/>
              </a:lnSpc>
              <a:spcBef>
                <a:spcPct val="0"/>
              </a:spcBef>
              <a:spcAft>
                <a:spcPct val="0"/>
              </a:spcAft>
              <a:defRPr sz="2400">
                <a:solidFill>
                  <a:srgbClr val="000066"/>
                </a:solidFill>
                <a:latin typeface="Arial" pitchFamily="34" charset="0"/>
              </a:defRPr>
            </a:lvl8pPr>
            <a:lvl9pPr marL="3886200" indent="-228600" eaLnBrk="0" fontAlgn="base" hangingPunct="0">
              <a:lnSpc>
                <a:spcPct val="110000"/>
              </a:lnSpc>
              <a:spcBef>
                <a:spcPct val="0"/>
              </a:spcBef>
              <a:spcAft>
                <a:spcPct val="0"/>
              </a:spcAft>
              <a:defRPr sz="2400">
                <a:solidFill>
                  <a:srgbClr val="000066"/>
                </a:solidFill>
                <a:latin typeface="Arial" pitchFamily="34" charset="0"/>
              </a:defRPr>
            </a:lvl9pPr>
          </a:lstStyle>
          <a:p>
            <a:pPr algn="ctr" eaLnBrk="1" hangingPunct="1">
              <a:defRPr/>
            </a:pPr>
            <a:r>
              <a:rPr lang="en-IE" sz="3600" dirty="0" smtClean="0"/>
              <a:t>Towards ending </a:t>
            </a:r>
            <a:r>
              <a:rPr lang="en-IE" sz="3600" dirty="0" smtClean="0"/>
              <a:t>the AIDS Epidemic:  Progress and Evidence</a:t>
            </a:r>
            <a:endParaRPr lang="en-IE" dirty="0" smtClean="0"/>
          </a:p>
          <a:p>
            <a:pPr algn="ctr" eaLnBrk="1" hangingPunct="1">
              <a:defRPr/>
            </a:pPr>
            <a:endParaRPr lang="en-IE" dirty="0"/>
          </a:p>
          <a:p>
            <a:pPr algn="ctr" eaLnBrk="1" hangingPunct="1">
              <a:defRPr/>
            </a:pPr>
            <a:r>
              <a:rPr lang="en-IE" dirty="0" smtClean="0"/>
              <a:t>Willard </a:t>
            </a:r>
            <a:r>
              <a:rPr lang="en-IE" dirty="0" err="1" smtClean="0"/>
              <a:t>Tinago</a:t>
            </a:r>
            <a:r>
              <a:rPr lang="en-IE" dirty="0" smtClean="0"/>
              <a:t>, </a:t>
            </a:r>
            <a:r>
              <a:rPr lang="en-IE" dirty="0" smtClean="0"/>
              <a:t>PhD</a:t>
            </a:r>
            <a:endParaRPr lang="en-IE" dirty="0" smtClean="0"/>
          </a:p>
          <a:p>
            <a:pPr algn="ctr" eaLnBrk="1" hangingPunct="1">
              <a:defRPr/>
            </a:pPr>
            <a:endParaRPr lang="en-IE" sz="1800" dirty="0" smtClean="0"/>
          </a:p>
          <a:p>
            <a:pPr algn="ctr" eaLnBrk="1" hangingPunct="1">
              <a:defRPr/>
            </a:pPr>
            <a:r>
              <a:rPr lang="en-IE" dirty="0" smtClean="0"/>
              <a:t>HIV </a:t>
            </a:r>
            <a:r>
              <a:rPr lang="en-IE" dirty="0" smtClean="0"/>
              <a:t>Molecular Research Group</a:t>
            </a:r>
            <a:endParaRPr lang="en-IE" sz="1800" dirty="0" smtClean="0"/>
          </a:p>
          <a:p>
            <a:pPr algn="ctr" eaLnBrk="1" hangingPunct="1">
              <a:defRPr/>
            </a:pPr>
            <a:r>
              <a:rPr lang="en-IE" sz="1800" dirty="0" smtClean="0"/>
              <a:t>UCD School of Medicine</a:t>
            </a:r>
          </a:p>
          <a:p>
            <a:pPr algn="ctr" eaLnBrk="1" hangingPunct="1">
              <a:defRPr/>
            </a:pPr>
            <a:endParaRPr lang="en-IE" sz="1800" dirty="0" smtClean="0"/>
          </a:p>
        </p:txBody>
      </p:sp>
      <p:pic>
        <p:nvPicPr>
          <p:cNvPr id="1638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4175" y="4953000"/>
            <a:ext cx="10636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8"/>
          <p:cNvSpPr txBox="1">
            <a:spLocks noChangeArrowheads="1"/>
          </p:cNvSpPr>
          <p:nvPr/>
        </p:nvSpPr>
        <p:spPr bwMode="auto">
          <a:xfrm>
            <a:off x="107504" y="6465888"/>
            <a:ext cx="20088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7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66"/>
                </a:solidFill>
                <a:latin typeface="Arial" pitchFamily="34" charset="0"/>
              </a:defRPr>
            </a:lvl1pPr>
            <a:lvl2pPr marL="742950" indent="-285750" eaLnBrk="0" hangingPunct="0">
              <a:defRPr sz="2400">
                <a:solidFill>
                  <a:srgbClr val="000066"/>
                </a:solidFill>
                <a:latin typeface="Arial" pitchFamily="34" charset="0"/>
              </a:defRPr>
            </a:lvl2pPr>
            <a:lvl3pPr marL="1143000" indent="-228600" eaLnBrk="0" hangingPunct="0">
              <a:defRPr sz="2400">
                <a:solidFill>
                  <a:srgbClr val="000066"/>
                </a:solidFill>
                <a:latin typeface="Arial" pitchFamily="34" charset="0"/>
              </a:defRPr>
            </a:lvl3pPr>
            <a:lvl4pPr marL="1600200" indent="-228600" eaLnBrk="0" hangingPunct="0">
              <a:defRPr sz="2400">
                <a:solidFill>
                  <a:srgbClr val="000066"/>
                </a:solidFill>
                <a:latin typeface="Arial" pitchFamily="34" charset="0"/>
              </a:defRPr>
            </a:lvl4pPr>
            <a:lvl5pPr marL="2057400" indent="-228600" eaLnBrk="0" hangingPunct="0">
              <a:defRPr sz="2400">
                <a:solidFill>
                  <a:srgbClr val="000066"/>
                </a:solidFill>
                <a:latin typeface="Arial" pitchFamily="34" charset="0"/>
              </a:defRPr>
            </a:lvl5pPr>
            <a:lvl6pPr marL="2514600" indent="-228600" eaLnBrk="0" fontAlgn="base" hangingPunct="0">
              <a:lnSpc>
                <a:spcPct val="110000"/>
              </a:lnSpc>
              <a:spcBef>
                <a:spcPct val="0"/>
              </a:spcBef>
              <a:spcAft>
                <a:spcPct val="0"/>
              </a:spcAft>
              <a:defRPr sz="2400">
                <a:solidFill>
                  <a:srgbClr val="000066"/>
                </a:solidFill>
                <a:latin typeface="Arial" pitchFamily="34" charset="0"/>
              </a:defRPr>
            </a:lvl6pPr>
            <a:lvl7pPr marL="2971800" indent="-228600" eaLnBrk="0" fontAlgn="base" hangingPunct="0">
              <a:lnSpc>
                <a:spcPct val="110000"/>
              </a:lnSpc>
              <a:spcBef>
                <a:spcPct val="0"/>
              </a:spcBef>
              <a:spcAft>
                <a:spcPct val="0"/>
              </a:spcAft>
              <a:defRPr sz="2400">
                <a:solidFill>
                  <a:srgbClr val="000066"/>
                </a:solidFill>
                <a:latin typeface="Arial" pitchFamily="34" charset="0"/>
              </a:defRPr>
            </a:lvl7pPr>
            <a:lvl8pPr marL="3429000" indent="-228600" eaLnBrk="0" fontAlgn="base" hangingPunct="0">
              <a:lnSpc>
                <a:spcPct val="110000"/>
              </a:lnSpc>
              <a:spcBef>
                <a:spcPct val="0"/>
              </a:spcBef>
              <a:spcAft>
                <a:spcPct val="0"/>
              </a:spcAft>
              <a:defRPr sz="2400">
                <a:solidFill>
                  <a:srgbClr val="000066"/>
                </a:solidFill>
                <a:latin typeface="Arial" pitchFamily="34" charset="0"/>
              </a:defRPr>
            </a:lvl8pPr>
            <a:lvl9pPr marL="3886200" indent="-228600" eaLnBrk="0" fontAlgn="base" hangingPunct="0">
              <a:lnSpc>
                <a:spcPct val="110000"/>
              </a:lnSpc>
              <a:spcBef>
                <a:spcPct val="0"/>
              </a:spcBef>
              <a:spcAft>
                <a:spcPct val="0"/>
              </a:spcAft>
              <a:defRPr sz="2400">
                <a:solidFill>
                  <a:srgbClr val="000066"/>
                </a:solidFill>
                <a:latin typeface="Arial" pitchFamily="34" charset="0"/>
              </a:defRPr>
            </a:lvl9pPr>
          </a:lstStyle>
          <a:p>
            <a:pPr>
              <a:lnSpc>
                <a:spcPct val="100000"/>
              </a:lnSpc>
            </a:pPr>
            <a:r>
              <a:rPr lang="en-IE" sz="1200" b="1" dirty="0"/>
              <a:t>UCD School of Medicine </a:t>
            </a:r>
          </a:p>
        </p:txBody>
      </p:sp>
      <p:pic>
        <p:nvPicPr>
          <p:cNvPr id="1639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4941888"/>
            <a:ext cx="1114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4937125"/>
            <a:ext cx="20050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1196752"/>
            <a:ext cx="8063880" cy="3259018"/>
          </a:xfrm>
          <a:prstGeom prst="rect">
            <a:avLst/>
          </a:prstGeom>
          <a:ln>
            <a:solidFill>
              <a:srgbClr val="000090"/>
            </a:solidFill>
          </a:ln>
        </p:spPr>
      </p:pic>
      <p:sp>
        <p:nvSpPr>
          <p:cNvPr id="3" name="Rectangle 2"/>
          <p:cNvSpPr/>
          <p:nvPr/>
        </p:nvSpPr>
        <p:spPr>
          <a:xfrm>
            <a:off x="323528" y="5373216"/>
            <a:ext cx="8424936" cy="492443"/>
          </a:xfrm>
          <a:prstGeom prst="rect">
            <a:avLst/>
          </a:prstGeom>
        </p:spPr>
        <p:txBody>
          <a:bodyPr wrap="square">
            <a:spAutoFit/>
          </a:bodyPr>
          <a:lstStyle/>
          <a:p>
            <a:r>
              <a:rPr lang="en-IE" i="1" dirty="0" smtClean="0"/>
              <a:t>‘…no </a:t>
            </a:r>
            <a:r>
              <a:rPr lang="en-IE" i="1" dirty="0"/>
              <a:t>documented cases of within-</a:t>
            </a:r>
            <a:r>
              <a:rPr lang="en-IE" i="1" dirty="0" smtClean="0"/>
              <a:t>couple HIV transmission’</a:t>
            </a:r>
            <a:endParaRPr lang="en-IE" i="1" dirty="0"/>
          </a:p>
        </p:txBody>
      </p:sp>
      <p:cxnSp>
        <p:nvCxnSpPr>
          <p:cNvPr id="4" name="Straight Connector 3"/>
          <p:cNvCxnSpPr/>
          <p:nvPr/>
        </p:nvCxnSpPr>
        <p:spPr bwMode="auto">
          <a:xfrm>
            <a:off x="0" y="692696"/>
            <a:ext cx="8028384" cy="0"/>
          </a:xfrm>
          <a:prstGeom prst="line">
            <a:avLst/>
          </a:prstGeom>
          <a:noFill/>
          <a:ln w="381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5364088" y="6453336"/>
            <a:ext cx="3707803" cy="325730"/>
          </a:xfrm>
          <a:prstGeom prst="rect">
            <a:avLst/>
          </a:prstGeom>
          <a:noFill/>
        </p:spPr>
        <p:txBody>
          <a:bodyPr wrap="none" rtlCol="0">
            <a:spAutoFit/>
          </a:bodyPr>
          <a:lstStyle/>
          <a:p>
            <a:pPr algn="r"/>
            <a:r>
              <a:rPr lang="en-IE" sz="1400" dirty="0" smtClean="0"/>
              <a:t>Rodger AJ et al. JAMA 2016;316(2):171-181</a:t>
            </a:r>
            <a:endParaRPr lang="en-IE" sz="1400" dirty="0"/>
          </a:p>
        </p:txBody>
      </p:sp>
      <p:sp>
        <p:nvSpPr>
          <p:cNvPr id="6" name="TextBox 5"/>
          <p:cNvSpPr txBox="1"/>
          <p:nvPr/>
        </p:nvSpPr>
        <p:spPr>
          <a:xfrm>
            <a:off x="179512" y="66884"/>
            <a:ext cx="7438254" cy="625812"/>
          </a:xfrm>
          <a:prstGeom prst="rect">
            <a:avLst/>
          </a:prstGeom>
          <a:noFill/>
        </p:spPr>
        <p:txBody>
          <a:bodyPr wrap="none" rtlCol="0">
            <a:spAutoFit/>
          </a:bodyPr>
          <a:lstStyle/>
          <a:p>
            <a:r>
              <a:rPr lang="en-IE" sz="3200" dirty="0" smtClean="0"/>
              <a:t>How effective is ART in HIV prevention?</a:t>
            </a:r>
            <a:endParaRPr lang="en-IE" sz="3200" dirty="0"/>
          </a:p>
        </p:txBody>
      </p:sp>
      <p:sp>
        <p:nvSpPr>
          <p:cNvPr id="7" name="TextBox 6"/>
          <p:cNvSpPr txBox="1"/>
          <p:nvPr/>
        </p:nvSpPr>
        <p:spPr>
          <a:xfrm>
            <a:off x="467544" y="4725144"/>
            <a:ext cx="7912292" cy="492443"/>
          </a:xfrm>
          <a:prstGeom prst="rect">
            <a:avLst/>
          </a:prstGeom>
          <a:noFill/>
        </p:spPr>
        <p:txBody>
          <a:bodyPr wrap="none" rtlCol="0">
            <a:spAutoFit/>
          </a:bodyPr>
          <a:lstStyle/>
          <a:p>
            <a:r>
              <a:rPr lang="en-IE" dirty="0" smtClean="0"/>
              <a:t>1166 enrolled couples, 61.7% heterosexual, 38.3% MSM </a:t>
            </a:r>
            <a:endParaRPr lang="en-IE" dirty="0"/>
          </a:p>
        </p:txBody>
      </p:sp>
    </p:spTree>
    <p:extLst>
      <p:ext uri="{BB962C8B-B14F-4D97-AF65-F5344CB8AC3E}">
        <p14:creationId xmlns:p14="http://schemas.microsoft.com/office/powerpoint/2010/main" val="212645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7544" y="980728"/>
            <a:ext cx="8172400" cy="4404193"/>
          </a:xfrm>
          <a:prstGeom prst="rect">
            <a:avLst/>
          </a:prstGeom>
          <a:ln>
            <a:solidFill>
              <a:srgbClr val="000090"/>
            </a:solidFill>
          </a:ln>
        </p:spPr>
      </p:pic>
      <p:sp>
        <p:nvSpPr>
          <p:cNvPr id="3" name="Rectangle 2"/>
          <p:cNvSpPr/>
          <p:nvPr/>
        </p:nvSpPr>
        <p:spPr>
          <a:xfrm>
            <a:off x="6732240" y="6497217"/>
            <a:ext cx="2310699" cy="325730"/>
          </a:xfrm>
          <a:prstGeom prst="rect">
            <a:avLst/>
          </a:prstGeom>
        </p:spPr>
        <p:txBody>
          <a:bodyPr wrap="none">
            <a:spAutoFit/>
          </a:bodyPr>
          <a:lstStyle/>
          <a:p>
            <a:r>
              <a:rPr lang="en-IE" sz="1400" dirty="0"/>
              <a:t>http://i-base.info/htb/30108</a:t>
            </a:r>
          </a:p>
        </p:txBody>
      </p:sp>
      <p:sp>
        <p:nvSpPr>
          <p:cNvPr id="4" name="TextBox 3"/>
          <p:cNvSpPr txBox="1"/>
          <p:nvPr/>
        </p:nvSpPr>
        <p:spPr>
          <a:xfrm>
            <a:off x="179512" y="66884"/>
            <a:ext cx="7438254" cy="625812"/>
          </a:xfrm>
          <a:prstGeom prst="rect">
            <a:avLst/>
          </a:prstGeom>
          <a:noFill/>
        </p:spPr>
        <p:txBody>
          <a:bodyPr wrap="none" rtlCol="0">
            <a:spAutoFit/>
          </a:bodyPr>
          <a:lstStyle/>
          <a:p>
            <a:r>
              <a:rPr lang="en-IE" sz="3200" dirty="0" smtClean="0"/>
              <a:t>How effective is ART in HIV prevention?</a:t>
            </a:r>
            <a:endParaRPr lang="en-IE" sz="3200" dirty="0"/>
          </a:p>
        </p:txBody>
      </p:sp>
      <p:cxnSp>
        <p:nvCxnSpPr>
          <p:cNvPr id="5" name="Straight Connector 4"/>
          <p:cNvCxnSpPr/>
          <p:nvPr/>
        </p:nvCxnSpPr>
        <p:spPr bwMode="auto">
          <a:xfrm>
            <a:off x="0" y="692696"/>
            <a:ext cx="8028384" cy="0"/>
          </a:xfrm>
          <a:prstGeom prst="line">
            <a:avLst/>
          </a:prstGeom>
          <a:noFill/>
          <a:ln w="381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p:cNvSpPr/>
          <p:nvPr/>
        </p:nvSpPr>
        <p:spPr>
          <a:xfrm>
            <a:off x="467544" y="5517232"/>
            <a:ext cx="8424936" cy="492443"/>
          </a:xfrm>
          <a:prstGeom prst="rect">
            <a:avLst/>
          </a:prstGeom>
        </p:spPr>
        <p:txBody>
          <a:bodyPr wrap="square">
            <a:spAutoFit/>
          </a:bodyPr>
          <a:lstStyle/>
          <a:p>
            <a:r>
              <a:rPr lang="en-IE" i="1" dirty="0" smtClean="0"/>
              <a:t>‘Is undetectable the new HIV negative?’</a:t>
            </a:r>
            <a:endParaRPr lang="en-IE" i="1" dirty="0"/>
          </a:p>
        </p:txBody>
      </p:sp>
      <p:pic>
        <p:nvPicPr>
          <p:cNvPr id="7" name="Picture 2" descr="Image result for CHANGING PROFILE OF HIV"/>
          <p:cNvPicPr>
            <a:picLocks noChangeAspect="1" noChangeArrowheads="1"/>
          </p:cNvPicPr>
          <p:nvPr/>
        </p:nvPicPr>
        <p:blipFill rotWithShape="1">
          <a:blip r:embed="rId3">
            <a:extLst>
              <a:ext uri="{28A0092B-C50C-407E-A947-70E740481C1C}">
                <a14:useLocalDpi xmlns:a14="http://schemas.microsoft.com/office/drawing/2010/main" val="0"/>
              </a:ext>
            </a:extLst>
          </a:blip>
          <a:srcRect t="65761"/>
          <a:stretch/>
        </p:blipFill>
        <p:spPr bwMode="auto">
          <a:xfrm>
            <a:off x="2483768" y="5998596"/>
            <a:ext cx="2543175" cy="616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87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692696"/>
            <a:ext cx="8028384" cy="0"/>
          </a:xfrm>
          <a:prstGeom prst="line">
            <a:avLst/>
          </a:prstGeom>
          <a:noFill/>
          <a:ln w="381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89825" y="116632"/>
            <a:ext cx="7072970" cy="625812"/>
          </a:xfrm>
          <a:prstGeom prst="rect">
            <a:avLst/>
          </a:prstGeom>
          <a:noFill/>
        </p:spPr>
        <p:txBody>
          <a:bodyPr wrap="none" rtlCol="0">
            <a:spAutoFit/>
          </a:bodyPr>
          <a:lstStyle/>
          <a:p>
            <a:r>
              <a:rPr lang="en-IE" sz="3200" dirty="0" smtClean="0"/>
              <a:t>Antiretroviral therapy as prevention….</a:t>
            </a:r>
            <a:endParaRPr lang="en-IE" sz="3200" dirty="0"/>
          </a:p>
        </p:txBody>
      </p:sp>
      <p:sp>
        <p:nvSpPr>
          <p:cNvPr id="5" name="Text Box 8"/>
          <p:cNvSpPr txBox="1">
            <a:spLocks noChangeArrowheads="1"/>
          </p:cNvSpPr>
          <p:nvPr/>
        </p:nvSpPr>
        <p:spPr bwMode="auto">
          <a:xfrm>
            <a:off x="179513" y="764704"/>
            <a:ext cx="8568952" cy="89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buFontTx/>
              <a:buChar char="•"/>
              <a:defRPr/>
            </a:pPr>
            <a:r>
              <a:rPr lang="en-IE" sz="2400" dirty="0" smtClean="0">
                <a:solidFill>
                  <a:srgbClr val="72BFC5"/>
                </a:solidFill>
                <a:cs typeface="+mn-cs"/>
              </a:rPr>
              <a:t> Does treatment of the HIV+ person prevent onward HIV transmission?</a:t>
            </a:r>
            <a:endParaRPr lang="en-GB" sz="2400" dirty="0" smtClean="0">
              <a:solidFill>
                <a:srgbClr val="72BFC5"/>
              </a:solidFill>
              <a:cs typeface="+mn-cs"/>
            </a:endParaRPr>
          </a:p>
        </p:txBody>
      </p:sp>
      <p:sp>
        <p:nvSpPr>
          <p:cNvPr id="6" name="Text Box 8"/>
          <p:cNvSpPr txBox="1">
            <a:spLocks noChangeArrowheads="1"/>
          </p:cNvSpPr>
          <p:nvPr/>
        </p:nvSpPr>
        <p:spPr bwMode="auto">
          <a:xfrm>
            <a:off x="179512" y="1726592"/>
            <a:ext cx="856895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buFontTx/>
              <a:buChar char="•"/>
              <a:defRPr/>
            </a:pPr>
            <a:r>
              <a:rPr lang="en-IE" sz="2400" dirty="0" smtClean="0">
                <a:solidFill>
                  <a:srgbClr val="72BFC5"/>
                </a:solidFill>
                <a:cs typeface="+mn-cs"/>
              </a:rPr>
              <a:t> </a:t>
            </a:r>
            <a:r>
              <a:rPr lang="en-IE" sz="2400" dirty="0" smtClean="0">
                <a:solidFill>
                  <a:srgbClr val="72BFC5"/>
                </a:solidFill>
              </a:rPr>
              <a:t>If ART prevents transmission are condoms still needed</a:t>
            </a:r>
            <a:r>
              <a:rPr lang="en-IE" sz="2400" dirty="0" smtClean="0">
                <a:solidFill>
                  <a:srgbClr val="72BFC5"/>
                </a:solidFill>
                <a:cs typeface="+mn-cs"/>
              </a:rPr>
              <a:t>?</a:t>
            </a:r>
            <a:endParaRPr lang="en-GB" sz="2400" dirty="0" smtClean="0">
              <a:solidFill>
                <a:srgbClr val="72BFC5"/>
              </a:solidFill>
              <a:cs typeface="+mn-cs"/>
            </a:endParaRPr>
          </a:p>
        </p:txBody>
      </p:sp>
      <p:sp>
        <p:nvSpPr>
          <p:cNvPr id="9" name="Text Box 8"/>
          <p:cNvSpPr txBox="1">
            <a:spLocks noChangeArrowheads="1"/>
          </p:cNvSpPr>
          <p:nvPr/>
        </p:nvSpPr>
        <p:spPr bwMode="auto">
          <a:xfrm>
            <a:off x="179512" y="2276872"/>
            <a:ext cx="8568952" cy="89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buFontTx/>
              <a:buChar char="•"/>
              <a:defRPr/>
            </a:pPr>
            <a:r>
              <a:rPr lang="en-IE" sz="2400" dirty="0" smtClean="0">
                <a:solidFill>
                  <a:srgbClr val="000066"/>
                </a:solidFill>
                <a:cs typeface="+mn-cs"/>
              </a:rPr>
              <a:t> </a:t>
            </a:r>
            <a:r>
              <a:rPr lang="en-IE" sz="2400" dirty="0" smtClean="0">
                <a:solidFill>
                  <a:srgbClr val="000066"/>
                </a:solidFill>
              </a:rPr>
              <a:t>Can population treatment with ART control the HIV epidemic</a:t>
            </a:r>
            <a:r>
              <a:rPr lang="en-IE" sz="2400" dirty="0" smtClean="0">
                <a:solidFill>
                  <a:srgbClr val="000066"/>
                </a:solidFill>
                <a:cs typeface="+mn-cs"/>
              </a:rPr>
              <a:t>?</a:t>
            </a:r>
            <a:endParaRPr lang="en-GB" sz="2400" dirty="0" smtClean="0">
              <a:solidFill>
                <a:srgbClr val="000066"/>
              </a:solidFill>
              <a:cs typeface="+mn-cs"/>
            </a:endParaRPr>
          </a:p>
        </p:txBody>
      </p:sp>
    </p:spTree>
    <p:extLst>
      <p:ext uri="{BB962C8B-B14F-4D97-AF65-F5344CB8AC3E}">
        <p14:creationId xmlns:p14="http://schemas.microsoft.com/office/powerpoint/2010/main" val="109472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203803" y="306487"/>
            <a:ext cx="4525736"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10000"/>
              </a:lnSpc>
              <a:spcBef>
                <a:spcPct val="40000"/>
              </a:spcBef>
              <a:buChar char="•"/>
              <a:defRPr sz="2200">
                <a:solidFill>
                  <a:srgbClr val="333366"/>
                </a:solidFill>
                <a:latin typeface="Verdana" pitchFamily="34" charset="0"/>
              </a:defRPr>
            </a:lvl1pPr>
            <a:lvl2pPr marL="742950" indent="-285750" eaLnBrk="0" hangingPunct="0">
              <a:spcBef>
                <a:spcPct val="20000"/>
              </a:spcBef>
              <a:buChar char="–"/>
              <a:defRPr sz="2000">
                <a:solidFill>
                  <a:srgbClr val="333366"/>
                </a:solidFill>
                <a:latin typeface="Verdana" pitchFamily="34" charset="0"/>
              </a:defRPr>
            </a:lvl2pPr>
            <a:lvl3pPr marL="1143000" indent="-228600" eaLnBrk="0" hangingPunct="0">
              <a:spcBef>
                <a:spcPct val="20000"/>
              </a:spcBef>
              <a:buChar char="•"/>
              <a:defRPr>
                <a:solidFill>
                  <a:srgbClr val="333366"/>
                </a:solidFill>
                <a:latin typeface="Verdana" pitchFamily="34" charset="0"/>
              </a:defRPr>
            </a:lvl3pPr>
            <a:lvl4pPr marL="1600200" indent="-228600" eaLnBrk="0" hangingPunct="0">
              <a:spcBef>
                <a:spcPct val="20000"/>
              </a:spcBef>
              <a:buChar char="–"/>
              <a:defRPr sz="1600">
                <a:solidFill>
                  <a:srgbClr val="333366"/>
                </a:solidFill>
                <a:latin typeface="Verdana" pitchFamily="34" charset="0"/>
              </a:defRPr>
            </a:lvl4pPr>
            <a:lvl5pPr marL="2057400" indent="-228600" eaLnBrk="0" hangingPunct="0">
              <a:spcBef>
                <a:spcPct val="20000"/>
              </a:spcBef>
              <a:buChar char="»"/>
              <a:defRPr sz="1200">
                <a:solidFill>
                  <a:srgbClr val="333366"/>
                </a:solidFill>
                <a:latin typeface="Verdana" pitchFamily="34" charset="0"/>
              </a:defRPr>
            </a:lvl5pPr>
            <a:lvl6pPr marL="2514600" indent="-228600" eaLnBrk="0" fontAlgn="base" hangingPunct="0">
              <a:spcBef>
                <a:spcPct val="20000"/>
              </a:spcBef>
              <a:spcAft>
                <a:spcPct val="0"/>
              </a:spcAft>
              <a:buChar char="»"/>
              <a:defRPr sz="1200">
                <a:solidFill>
                  <a:srgbClr val="333366"/>
                </a:solidFill>
                <a:latin typeface="Verdana" pitchFamily="34" charset="0"/>
              </a:defRPr>
            </a:lvl6pPr>
            <a:lvl7pPr marL="2971800" indent="-228600" eaLnBrk="0" fontAlgn="base" hangingPunct="0">
              <a:spcBef>
                <a:spcPct val="20000"/>
              </a:spcBef>
              <a:spcAft>
                <a:spcPct val="0"/>
              </a:spcAft>
              <a:buChar char="»"/>
              <a:defRPr sz="1200">
                <a:solidFill>
                  <a:srgbClr val="333366"/>
                </a:solidFill>
                <a:latin typeface="Verdana" pitchFamily="34" charset="0"/>
              </a:defRPr>
            </a:lvl7pPr>
            <a:lvl8pPr marL="3429000" indent="-228600" eaLnBrk="0" fontAlgn="base" hangingPunct="0">
              <a:spcBef>
                <a:spcPct val="20000"/>
              </a:spcBef>
              <a:spcAft>
                <a:spcPct val="0"/>
              </a:spcAft>
              <a:buChar char="»"/>
              <a:defRPr sz="1200">
                <a:solidFill>
                  <a:srgbClr val="333366"/>
                </a:solidFill>
                <a:latin typeface="Verdana" pitchFamily="34" charset="0"/>
              </a:defRPr>
            </a:lvl8pPr>
            <a:lvl9pPr marL="3886200" indent="-228600" eaLnBrk="0" fontAlgn="base" hangingPunct="0">
              <a:spcBef>
                <a:spcPct val="20000"/>
              </a:spcBef>
              <a:spcAft>
                <a:spcPct val="0"/>
              </a:spcAft>
              <a:buChar char="»"/>
              <a:defRPr sz="1200">
                <a:solidFill>
                  <a:srgbClr val="333366"/>
                </a:solidFill>
                <a:latin typeface="Verdana" pitchFamily="34" charset="0"/>
              </a:defRPr>
            </a:lvl9pPr>
          </a:lstStyle>
          <a:p>
            <a:pPr eaLnBrk="1" hangingPunct="1">
              <a:spcBef>
                <a:spcPct val="0"/>
              </a:spcBef>
              <a:buFontTx/>
              <a:buNone/>
            </a:pPr>
            <a:r>
              <a:rPr lang="en-IE" altLang="ga-IE" sz="3000" dirty="0" smtClean="0">
                <a:solidFill>
                  <a:srgbClr val="000090"/>
                </a:solidFill>
                <a:latin typeface="Arial"/>
                <a:cs typeface="Arial"/>
              </a:rPr>
              <a:t>HIV – the care continuum</a:t>
            </a:r>
            <a:endParaRPr lang="en-IE" altLang="ga-IE" sz="3000" baseline="30000" dirty="0">
              <a:solidFill>
                <a:srgbClr val="000090"/>
              </a:solidFill>
              <a:latin typeface="Arial"/>
              <a:cs typeface="Arial"/>
            </a:endParaRPr>
          </a:p>
        </p:txBody>
      </p:sp>
      <p:sp>
        <p:nvSpPr>
          <p:cNvPr id="3" name="Line 3"/>
          <p:cNvSpPr>
            <a:spLocks noChangeShapeType="1"/>
          </p:cNvSpPr>
          <p:nvPr/>
        </p:nvSpPr>
        <p:spPr bwMode="auto">
          <a:xfrm flipV="1">
            <a:off x="179388" y="899160"/>
            <a:ext cx="8812212" cy="889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GB"/>
          </a:p>
        </p:txBody>
      </p:sp>
      <p:sp>
        <p:nvSpPr>
          <p:cNvPr id="4" name="Line 6"/>
          <p:cNvSpPr>
            <a:spLocks noChangeShapeType="1"/>
          </p:cNvSpPr>
          <p:nvPr/>
        </p:nvSpPr>
        <p:spPr bwMode="auto">
          <a:xfrm>
            <a:off x="0" y="908050"/>
            <a:ext cx="9144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algn="ctr">
              <a:lnSpc>
                <a:spcPct val="110000"/>
              </a:lnSpc>
            </a:pPr>
            <a:endParaRPr lang="en-US" sz="2400">
              <a:solidFill>
                <a:srgbClr val="000066"/>
              </a:solidFill>
              <a:latin typeface="Arial" pitchFamily="34" charset="0"/>
            </a:endParaRPr>
          </a:p>
        </p:txBody>
      </p:sp>
      <p:sp>
        <p:nvSpPr>
          <p:cNvPr id="5" name="Rounded Rectangle 4"/>
          <p:cNvSpPr/>
          <p:nvPr/>
        </p:nvSpPr>
        <p:spPr bwMode="auto">
          <a:xfrm>
            <a:off x="2039557" y="2261357"/>
            <a:ext cx="1665852" cy="1182864"/>
          </a:xfrm>
          <a:prstGeom prst="roundRect">
            <a:avLst/>
          </a:prstGeom>
          <a:solidFill>
            <a:srgbClr val="FF0000"/>
          </a:solidFill>
          <a:ln w="25400" cap="flat" cmpd="sng" algn="ctr">
            <a:solidFill>
              <a:srgbClr val="FF33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10000"/>
              </a:lnSpc>
              <a:spcBef>
                <a:spcPct val="0"/>
              </a:spcBef>
              <a:spcAft>
                <a:spcPct val="0"/>
              </a:spcAft>
              <a:buClrTx/>
              <a:buSzTx/>
              <a:buFontTx/>
              <a:buNone/>
              <a:tabLst/>
            </a:pPr>
            <a:r>
              <a:rPr kumimoji="0" lang="en-US" sz="2400" i="0" u="none" strike="noStrike" cap="none" normalizeH="0" baseline="0" dirty="0" smtClean="0">
                <a:ln>
                  <a:noFill/>
                </a:ln>
                <a:solidFill>
                  <a:schemeClr val="bg1"/>
                </a:solidFill>
                <a:effectLst/>
                <a:latin typeface="Arial" pitchFamily="34" charset="0"/>
              </a:rPr>
              <a:t>detection</a:t>
            </a:r>
          </a:p>
        </p:txBody>
      </p:sp>
      <p:sp>
        <p:nvSpPr>
          <p:cNvPr id="6" name="Rounded Rectangle 5"/>
          <p:cNvSpPr/>
          <p:nvPr/>
        </p:nvSpPr>
        <p:spPr bwMode="auto">
          <a:xfrm>
            <a:off x="3826779" y="2261357"/>
            <a:ext cx="1640207" cy="1182864"/>
          </a:xfrm>
          <a:prstGeom prst="roundRect">
            <a:avLst/>
          </a:prstGeom>
          <a:solidFill>
            <a:srgbClr val="FF0000"/>
          </a:solidFill>
          <a:ln w="25400" cap="flat" cmpd="sng" algn="ctr">
            <a:solidFill>
              <a:srgbClr val="FF33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10000"/>
              </a:lnSpc>
              <a:spcBef>
                <a:spcPct val="0"/>
              </a:spcBef>
              <a:spcAft>
                <a:spcPct val="0"/>
              </a:spcAft>
              <a:buClrTx/>
              <a:buSzTx/>
              <a:buFontTx/>
              <a:buNone/>
              <a:tabLst/>
            </a:pPr>
            <a:r>
              <a:rPr kumimoji="0" lang="en-US" sz="2400" i="0" u="none" strike="noStrike" cap="none" normalizeH="0" baseline="0" dirty="0" smtClean="0">
                <a:ln>
                  <a:noFill/>
                </a:ln>
                <a:solidFill>
                  <a:schemeClr val="bg1"/>
                </a:solidFill>
                <a:effectLst/>
                <a:latin typeface="Arial" pitchFamily="34" charset="0"/>
              </a:rPr>
              <a:t>linkage</a:t>
            </a:r>
          </a:p>
        </p:txBody>
      </p:sp>
      <p:sp>
        <p:nvSpPr>
          <p:cNvPr id="7" name="Rounded Rectangle 6"/>
          <p:cNvSpPr/>
          <p:nvPr/>
        </p:nvSpPr>
        <p:spPr bwMode="auto">
          <a:xfrm>
            <a:off x="5575724" y="2261357"/>
            <a:ext cx="1691805" cy="1182864"/>
          </a:xfrm>
          <a:prstGeom prst="roundRect">
            <a:avLst/>
          </a:prstGeom>
          <a:solidFill>
            <a:srgbClr val="FF0000"/>
          </a:solidFill>
          <a:ln w="25400" cap="flat" cmpd="sng" algn="ctr">
            <a:solidFill>
              <a:srgbClr val="FF33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10000"/>
              </a:lnSpc>
              <a:spcBef>
                <a:spcPct val="0"/>
              </a:spcBef>
              <a:spcAft>
                <a:spcPct val="0"/>
              </a:spcAft>
              <a:buClrTx/>
              <a:buSzTx/>
              <a:buFontTx/>
              <a:buNone/>
              <a:tabLst/>
            </a:pPr>
            <a:r>
              <a:rPr kumimoji="0" lang="en-US" sz="2400" i="0" u="none" strike="noStrike" cap="none" normalizeH="0" baseline="0" dirty="0" smtClean="0">
                <a:ln>
                  <a:noFill/>
                </a:ln>
                <a:solidFill>
                  <a:schemeClr val="bg1"/>
                </a:solidFill>
                <a:effectLst/>
                <a:latin typeface="Arial" pitchFamily="34" charset="0"/>
              </a:rPr>
              <a:t>retention</a:t>
            </a:r>
          </a:p>
        </p:txBody>
      </p:sp>
      <p:sp>
        <p:nvSpPr>
          <p:cNvPr id="8" name="Rounded Rectangle 7"/>
          <p:cNvSpPr/>
          <p:nvPr/>
        </p:nvSpPr>
        <p:spPr bwMode="auto">
          <a:xfrm>
            <a:off x="7377245" y="2261357"/>
            <a:ext cx="1648940" cy="1182864"/>
          </a:xfrm>
          <a:prstGeom prst="roundRect">
            <a:avLst/>
          </a:prstGeom>
          <a:solidFill>
            <a:srgbClr val="FF0000"/>
          </a:solidFill>
          <a:ln w="25400" cap="flat" cmpd="sng" algn="ctr">
            <a:solidFill>
              <a:srgbClr val="FF33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10000"/>
              </a:lnSpc>
              <a:spcBef>
                <a:spcPct val="0"/>
              </a:spcBef>
              <a:spcAft>
                <a:spcPct val="0"/>
              </a:spcAft>
              <a:buClrTx/>
              <a:buSzTx/>
              <a:buFontTx/>
              <a:buNone/>
              <a:tabLst/>
            </a:pPr>
            <a:r>
              <a:rPr lang="en-US" sz="2400" dirty="0">
                <a:solidFill>
                  <a:schemeClr val="bg1"/>
                </a:solidFill>
                <a:latin typeface="Arial" pitchFamily="34" charset="0"/>
              </a:rPr>
              <a:t>e</a:t>
            </a:r>
            <a:r>
              <a:rPr lang="en-US" sz="2400" dirty="0" smtClean="0">
                <a:solidFill>
                  <a:schemeClr val="bg1"/>
                </a:solidFill>
                <a:latin typeface="Arial" pitchFamily="34" charset="0"/>
              </a:rPr>
              <a:t>ffective treatment</a:t>
            </a:r>
            <a:endParaRPr kumimoji="0" lang="en-US" sz="2400" i="0" u="none" strike="noStrike" cap="none" normalizeH="0" baseline="0" dirty="0" smtClean="0">
              <a:ln>
                <a:noFill/>
              </a:ln>
              <a:solidFill>
                <a:schemeClr val="bg1"/>
              </a:solidFill>
              <a:effectLst/>
              <a:latin typeface="Arial" pitchFamily="34" charset="0"/>
            </a:endParaRPr>
          </a:p>
        </p:txBody>
      </p:sp>
      <p:sp>
        <p:nvSpPr>
          <p:cNvPr id="9" name="Right Triangle 8"/>
          <p:cNvSpPr/>
          <p:nvPr/>
        </p:nvSpPr>
        <p:spPr bwMode="auto">
          <a:xfrm>
            <a:off x="260957" y="3635566"/>
            <a:ext cx="8765228" cy="1078494"/>
          </a:xfrm>
          <a:prstGeom prst="rtTriangle">
            <a:avLst/>
          </a:prstGeom>
          <a:solidFill>
            <a:srgbClr val="00FFFF"/>
          </a:solidFill>
          <a:ln w="25400" cap="flat" cmpd="sng" algn="ctr">
            <a:solidFill>
              <a:srgbClr val="FF33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defTabSz="914400" rtl="0" eaLnBrk="1" fontAlgn="base" latinLnBrk="0" hangingPunct="1">
              <a:lnSpc>
                <a:spcPct val="110000"/>
              </a:lnSpc>
              <a:spcBef>
                <a:spcPct val="0"/>
              </a:spcBef>
              <a:spcAft>
                <a:spcPct val="0"/>
              </a:spcAft>
              <a:buClrTx/>
              <a:buSzTx/>
              <a:buFontTx/>
              <a:buNone/>
              <a:tabLst/>
            </a:pPr>
            <a:r>
              <a:rPr lang="en-US" sz="2400" dirty="0">
                <a:solidFill>
                  <a:srgbClr val="000066"/>
                </a:solidFill>
                <a:latin typeface="Arial" pitchFamily="34" charset="0"/>
              </a:rPr>
              <a:t>n</a:t>
            </a:r>
            <a:r>
              <a:rPr kumimoji="0" lang="en-US" sz="2400" b="0" i="0" u="none" strike="noStrike" cap="none" normalizeH="0" baseline="0" dirty="0" smtClean="0">
                <a:ln>
                  <a:noFill/>
                </a:ln>
                <a:solidFill>
                  <a:srgbClr val="000066"/>
                </a:solidFill>
                <a:effectLst/>
                <a:latin typeface="Arial" pitchFamily="34" charset="0"/>
              </a:rPr>
              <a:t>ew infections</a:t>
            </a:r>
          </a:p>
        </p:txBody>
      </p:sp>
      <p:sp>
        <p:nvSpPr>
          <p:cNvPr id="10" name="TextBox 9"/>
          <p:cNvSpPr txBox="1"/>
          <p:nvPr/>
        </p:nvSpPr>
        <p:spPr>
          <a:xfrm>
            <a:off x="203803" y="1029815"/>
            <a:ext cx="5686172" cy="461665"/>
          </a:xfrm>
          <a:prstGeom prst="rect">
            <a:avLst/>
          </a:prstGeom>
          <a:noFill/>
        </p:spPr>
        <p:txBody>
          <a:bodyPr wrap="none" rtlCol="0">
            <a:spAutoFit/>
          </a:bodyPr>
          <a:lstStyle/>
          <a:p>
            <a:pPr marL="342900" indent="-342900">
              <a:buFont typeface="Arial"/>
              <a:buChar char="•"/>
            </a:pPr>
            <a:r>
              <a:rPr lang="en-US" sz="2400" dirty="0" smtClean="0">
                <a:solidFill>
                  <a:srgbClr val="000090"/>
                </a:solidFill>
                <a:latin typeface="Arial"/>
                <a:cs typeface="Arial"/>
              </a:rPr>
              <a:t>Strategies to control the HIV epidemic</a:t>
            </a:r>
            <a:endParaRPr lang="en-US" sz="2400" dirty="0">
              <a:solidFill>
                <a:srgbClr val="000090"/>
              </a:solidFill>
              <a:latin typeface="Arial"/>
              <a:cs typeface="Arial"/>
            </a:endParaRPr>
          </a:p>
        </p:txBody>
      </p:sp>
      <p:sp>
        <p:nvSpPr>
          <p:cNvPr id="11" name="Rounded Rectangle 10"/>
          <p:cNvSpPr/>
          <p:nvPr/>
        </p:nvSpPr>
        <p:spPr bwMode="auto">
          <a:xfrm>
            <a:off x="260957" y="2261357"/>
            <a:ext cx="1665852" cy="1182864"/>
          </a:xfrm>
          <a:prstGeom prst="roundRect">
            <a:avLst/>
          </a:prstGeom>
          <a:solidFill>
            <a:srgbClr val="FF0000"/>
          </a:solidFill>
          <a:ln w="25400" cap="flat" cmpd="sng" algn="ctr">
            <a:solidFill>
              <a:srgbClr val="FF3300"/>
            </a:solid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10000"/>
              </a:lnSpc>
              <a:spcBef>
                <a:spcPct val="0"/>
              </a:spcBef>
              <a:spcAft>
                <a:spcPct val="0"/>
              </a:spcAft>
              <a:buClrTx/>
              <a:buSzTx/>
              <a:buFontTx/>
              <a:buNone/>
              <a:tabLst/>
            </a:pPr>
            <a:r>
              <a:rPr kumimoji="0" lang="en-US" sz="2400" i="0" u="none" strike="noStrike" cap="none" normalizeH="0" baseline="0" dirty="0" smtClean="0">
                <a:ln>
                  <a:noFill/>
                </a:ln>
                <a:solidFill>
                  <a:schemeClr val="bg1"/>
                </a:solidFill>
                <a:effectLst/>
                <a:latin typeface="Arial" pitchFamily="34" charset="0"/>
              </a:rPr>
              <a:t>prevention</a:t>
            </a:r>
          </a:p>
        </p:txBody>
      </p:sp>
    </p:spTree>
    <p:extLst>
      <p:ext uri="{BB962C8B-B14F-4D97-AF65-F5344CB8AC3E}">
        <p14:creationId xmlns:p14="http://schemas.microsoft.com/office/powerpoint/2010/main" val="3303250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3137" y="1977312"/>
            <a:ext cx="2243691" cy="3167199"/>
          </a:xfrm>
          <a:prstGeom prst="rect">
            <a:avLst/>
          </a:prstGeom>
          <a:ln>
            <a:solidFill>
              <a:srgbClr val="000090"/>
            </a:solidFill>
          </a:ln>
        </p:spPr>
      </p:pic>
      <p:sp>
        <p:nvSpPr>
          <p:cNvPr id="4" name="Text Box 5"/>
          <p:cNvSpPr txBox="1">
            <a:spLocks noChangeArrowheads="1"/>
          </p:cNvSpPr>
          <p:nvPr/>
        </p:nvSpPr>
        <p:spPr bwMode="auto">
          <a:xfrm>
            <a:off x="156780" y="268852"/>
            <a:ext cx="8084866" cy="6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10000"/>
              </a:lnSpc>
            </a:pPr>
            <a:r>
              <a:rPr lang="en-US" sz="3200" dirty="0">
                <a:solidFill>
                  <a:srgbClr val="000090"/>
                </a:solidFill>
                <a:cs typeface="Arial" charset="0"/>
              </a:rPr>
              <a:t>HIV </a:t>
            </a:r>
            <a:r>
              <a:rPr lang="en-US" sz="3200" dirty="0" smtClean="0">
                <a:solidFill>
                  <a:srgbClr val="000090"/>
                </a:solidFill>
                <a:cs typeface="Arial" charset="0"/>
              </a:rPr>
              <a:t>- </a:t>
            </a:r>
            <a:r>
              <a:rPr lang="ja-JP" altLang="en-US" sz="3200" dirty="0">
                <a:solidFill>
                  <a:srgbClr val="000090"/>
                </a:solidFill>
                <a:cs typeface="Arial" charset="0"/>
              </a:rPr>
              <a:t>‘</a:t>
            </a:r>
            <a:r>
              <a:rPr lang="en-US" sz="3200" dirty="0">
                <a:solidFill>
                  <a:srgbClr val="000090"/>
                </a:solidFill>
                <a:cs typeface="Arial" charset="0"/>
              </a:rPr>
              <a:t>test and </a:t>
            </a:r>
            <a:r>
              <a:rPr lang="en-US" sz="3200" dirty="0" smtClean="0">
                <a:solidFill>
                  <a:srgbClr val="000090"/>
                </a:solidFill>
                <a:cs typeface="Arial" charset="0"/>
              </a:rPr>
              <a:t>treat’</a:t>
            </a:r>
            <a:r>
              <a:rPr lang="ga-IE" sz="3200" dirty="0" smtClean="0">
                <a:solidFill>
                  <a:srgbClr val="000090"/>
                </a:solidFill>
                <a:cs typeface="Arial" charset="0"/>
              </a:rPr>
              <a:t> - new global direction</a:t>
            </a:r>
            <a:endParaRPr lang="en-US" sz="3200" dirty="0">
              <a:solidFill>
                <a:srgbClr val="000090"/>
              </a:solidFill>
              <a:cs typeface="Arial" charset="0"/>
            </a:endParaRPr>
          </a:p>
        </p:txBody>
      </p:sp>
      <p:sp>
        <p:nvSpPr>
          <p:cNvPr id="5" name="Line 6"/>
          <p:cNvSpPr>
            <a:spLocks noChangeShapeType="1"/>
          </p:cNvSpPr>
          <p:nvPr/>
        </p:nvSpPr>
        <p:spPr bwMode="auto">
          <a:xfrm>
            <a:off x="0" y="908050"/>
            <a:ext cx="9144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algn="ctr">
              <a:lnSpc>
                <a:spcPct val="110000"/>
              </a:lnSpc>
            </a:pPr>
            <a:endParaRPr lang="en-US" sz="2400">
              <a:solidFill>
                <a:srgbClr val="000066"/>
              </a:solidFill>
              <a:latin typeface="Arial" pitchFamily="34" charset="0"/>
            </a:endParaRPr>
          </a:p>
        </p:txBody>
      </p:sp>
      <p:sp>
        <p:nvSpPr>
          <p:cNvPr id="6" name="TextBox 5"/>
          <p:cNvSpPr txBox="1"/>
          <p:nvPr/>
        </p:nvSpPr>
        <p:spPr>
          <a:xfrm>
            <a:off x="1187624" y="6283240"/>
            <a:ext cx="7825214" cy="279757"/>
          </a:xfrm>
          <a:prstGeom prst="rect">
            <a:avLst/>
          </a:prstGeom>
          <a:noFill/>
        </p:spPr>
        <p:txBody>
          <a:bodyPr wrap="square" rtlCol="0">
            <a:spAutoFit/>
          </a:bodyPr>
          <a:lstStyle/>
          <a:p>
            <a:r>
              <a:rPr lang="en-US" sz="1200" dirty="0">
                <a:solidFill>
                  <a:srgbClr val="000090"/>
                </a:solidFill>
                <a:latin typeface="Arial"/>
                <a:cs typeface="Arial"/>
              </a:rPr>
              <a:t>http://</a:t>
            </a:r>
            <a:r>
              <a:rPr lang="en-US" sz="1200" dirty="0" err="1">
                <a:solidFill>
                  <a:srgbClr val="000090"/>
                </a:solidFill>
                <a:latin typeface="Arial"/>
                <a:cs typeface="Arial"/>
              </a:rPr>
              <a:t>www.unaids.org</a:t>
            </a:r>
            <a:r>
              <a:rPr lang="en-US" sz="1200" dirty="0">
                <a:solidFill>
                  <a:srgbClr val="000090"/>
                </a:solidFill>
                <a:latin typeface="Arial"/>
                <a:cs typeface="Arial"/>
              </a:rPr>
              <a:t>/en/media/</a:t>
            </a:r>
            <a:r>
              <a:rPr lang="en-US" sz="1200" dirty="0" err="1">
                <a:solidFill>
                  <a:srgbClr val="000090"/>
                </a:solidFill>
                <a:latin typeface="Arial"/>
                <a:cs typeface="Arial"/>
              </a:rPr>
              <a:t>unaids</a:t>
            </a:r>
            <a:r>
              <a:rPr lang="en-US" sz="1200" dirty="0">
                <a:solidFill>
                  <a:srgbClr val="000090"/>
                </a:solidFill>
                <a:latin typeface="Arial"/>
                <a:cs typeface="Arial"/>
              </a:rPr>
              <a:t>/</a:t>
            </a:r>
            <a:r>
              <a:rPr lang="en-US" sz="1200" dirty="0" err="1">
                <a:solidFill>
                  <a:srgbClr val="000090"/>
                </a:solidFill>
                <a:latin typeface="Arial"/>
                <a:cs typeface="Arial"/>
              </a:rPr>
              <a:t>contentassets</a:t>
            </a:r>
            <a:r>
              <a:rPr lang="en-US" sz="1200" dirty="0">
                <a:solidFill>
                  <a:srgbClr val="000090"/>
                </a:solidFill>
                <a:latin typeface="Arial"/>
                <a:cs typeface="Arial"/>
              </a:rPr>
              <a:t>/documents/</a:t>
            </a:r>
            <a:r>
              <a:rPr lang="en-US" sz="1200" dirty="0" err="1">
                <a:solidFill>
                  <a:srgbClr val="000090"/>
                </a:solidFill>
                <a:latin typeface="Arial"/>
                <a:cs typeface="Arial"/>
              </a:rPr>
              <a:t>unaidspublication</a:t>
            </a:r>
            <a:r>
              <a:rPr lang="en-US" sz="1200" dirty="0">
                <a:solidFill>
                  <a:srgbClr val="000090"/>
                </a:solidFill>
                <a:latin typeface="Arial"/>
                <a:cs typeface="Arial"/>
              </a:rPr>
              <a:t>/2014/90-90-90_en.pdf</a:t>
            </a:r>
          </a:p>
        </p:txBody>
      </p:sp>
      <p:pic>
        <p:nvPicPr>
          <p:cNvPr id="8" name="Picture 7"/>
          <p:cNvPicPr>
            <a:picLocks noChangeAspect="1"/>
          </p:cNvPicPr>
          <p:nvPr/>
        </p:nvPicPr>
        <p:blipFill>
          <a:blip r:embed="rId3"/>
          <a:stretch>
            <a:fillRect/>
          </a:stretch>
        </p:blipFill>
        <p:spPr>
          <a:xfrm>
            <a:off x="2572449" y="2294912"/>
            <a:ext cx="6563481" cy="2312365"/>
          </a:xfrm>
          <a:prstGeom prst="rect">
            <a:avLst/>
          </a:prstGeom>
        </p:spPr>
      </p:pic>
      <p:sp>
        <p:nvSpPr>
          <p:cNvPr id="9" name="TextBox 8"/>
          <p:cNvSpPr txBox="1"/>
          <p:nvPr/>
        </p:nvSpPr>
        <p:spPr>
          <a:xfrm>
            <a:off x="3008426" y="4511393"/>
            <a:ext cx="1410963" cy="400110"/>
          </a:xfrm>
          <a:prstGeom prst="rect">
            <a:avLst/>
          </a:prstGeom>
          <a:noFill/>
        </p:spPr>
        <p:txBody>
          <a:bodyPr wrap="none" rtlCol="0">
            <a:spAutoFit/>
          </a:bodyPr>
          <a:lstStyle/>
          <a:p>
            <a:r>
              <a:rPr lang="en-US" sz="2000" dirty="0" smtClean="0">
                <a:latin typeface="Arial"/>
                <a:cs typeface="Arial"/>
              </a:rPr>
              <a:t>Diagnosed</a:t>
            </a:r>
            <a:endParaRPr lang="en-US" sz="2000" dirty="0">
              <a:latin typeface="Arial"/>
              <a:cs typeface="Arial"/>
            </a:endParaRPr>
          </a:p>
        </p:txBody>
      </p:sp>
      <p:sp>
        <p:nvSpPr>
          <p:cNvPr id="10" name="TextBox 9"/>
          <p:cNvSpPr txBox="1"/>
          <p:nvPr/>
        </p:nvSpPr>
        <p:spPr>
          <a:xfrm>
            <a:off x="5409972" y="4516672"/>
            <a:ext cx="1268070" cy="707886"/>
          </a:xfrm>
          <a:prstGeom prst="rect">
            <a:avLst/>
          </a:prstGeom>
          <a:noFill/>
        </p:spPr>
        <p:txBody>
          <a:bodyPr wrap="none" rtlCol="0">
            <a:spAutoFit/>
          </a:bodyPr>
          <a:lstStyle/>
          <a:p>
            <a:pPr algn="ctr"/>
            <a:r>
              <a:rPr lang="en-US" sz="2000" dirty="0" smtClean="0">
                <a:latin typeface="Arial"/>
                <a:cs typeface="Arial"/>
              </a:rPr>
              <a:t>On </a:t>
            </a:r>
          </a:p>
          <a:p>
            <a:pPr algn="ctr"/>
            <a:r>
              <a:rPr lang="en-US" sz="2000" dirty="0" smtClean="0">
                <a:latin typeface="Arial"/>
                <a:cs typeface="Arial"/>
              </a:rPr>
              <a:t>treatment</a:t>
            </a:r>
            <a:endParaRPr lang="en-US" sz="2000" dirty="0">
              <a:latin typeface="Arial"/>
              <a:cs typeface="Arial"/>
            </a:endParaRPr>
          </a:p>
        </p:txBody>
      </p:sp>
      <p:sp>
        <p:nvSpPr>
          <p:cNvPr id="11" name="TextBox 10"/>
          <p:cNvSpPr txBox="1"/>
          <p:nvPr/>
        </p:nvSpPr>
        <p:spPr>
          <a:xfrm>
            <a:off x="7398263" y="4527953"/>
            <a:ext cx="1510650" cy="707886"/>
          </a:xfrm>
          <a:prstGeom prst="rect">
            <a:avLst/>
          </a:prstGeom>
          <a:noFill/>
        </p:spPr>
        <p:txBody>
          <a:bodyPr wrap="none" rtlCol="0">
            <a:spAutoFit/>
          </a:bodyPr>
          <a:lstStyle/>
          <a:p>
            <a:pPr algn="ctr"/>
            <a:r>
              <a:rPr lang="en-US" sz="2000" dirty="0" smtClean="0">
                <a:latin typeface="Arial"/>
                <a:cs typeface="Arial"/>
              </a:rPr>
              <a:t>Virally </a:t>
            </a:r>
          </a:p>
          <a:p>
            <a:pPr algn="ctr"/>
            <a:r>
              <a:rPr lang="en-US" sz="2000" dirty="0" smtClean="0">
                <a:latin typeface="Arial"/>
                <a:cs typeface="Arial"/>
              </a:rPr>
              <a:t>suppressed</a:t>
            </a:r>
            <a:endParaRPr lang="en-US" sz="2000" dirty="0">
              <a:latin typeface="Arial"/>
              <a:cs typeface="Arial"/>
            </a:endParaRPr>
          </a:p>
        </p:txBody>
      </p:sp>
    </p:spTree>
    <p:extLst>
      <p:ext uri="{BB962C8B-B14F-4D97-AF65-F5344CB8AC3E}">
        <p14:creationId xmlns:p14="http://schemas.microsoft.com/office/powerpoint/2010/main" val="27465888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6552" y="908720"/>
            <a:ext cx="9144000" cy="1143000"/>
          </a:xfrm>
        </p:spPr>
        <p:txBody>
          <a:bodyPr>
            <a:noAutofit/>
          </a:bodyPr>
          <a:lstStyle/>
          <a:p>
            <a:r>
              <a:rPr lang="en-GB" sz="2400" dirty="0" smtClean="0">
                <a:solidFill>
                  <a:schemeClr val="accent6">
                    <a:lumMod val="75000"/>
                  </a:schemeClr>
                </a:solidFill>
                <a:latin typeface="Arial"/>
                <a:cs typeface="Arial"/>
              </a:rPr>
              <a:t>UNAIDS 90-90-90: </a:t>
            </a:r>
            <a:br>
              <a:rPr lang="en-GB" sz="2400" dirty="0" smtClean="0">
                <a:solidFill>
                  <a:schemeClr val="accent6">
                    <a:lumMod val="75000"/>
                  </a:schemeClr>
                </a:solidFill>
                <a:latin typeface="Arial"/>
                <a:cs typeface="Arial"/>
              </a:rPr>
            </a:br>
            <a:r>
              <a:rPr lang="en-GB" sz="2400" dirty="0" smtClean="0">
                <a:solidFill>
                  <a:schemeClr val="accent6">
                    <a:lumMod val="75000"/>
                  </a:schemeClr>
                </a:solidFill>
                <a:latin typeface="Arial"/>
                <a:cs typeface="Arial"/>
              </a:rPr>
              <a:t>HIV Treatment </a:t>
            </a:r>
            <a:r>
              <a:rPr lang="en-GB" sz="2400" dirty="0">
                <a:solidFill>
                  <a:schemeClr val="accent6">
                    <a:lumMod val="75000"/>
                  </a:schemeClr>
                </a:solidFill>
                <a:latin typeface="Arial"/>
                <a:cs typeface="Arial"/>
              </a:rPr>
              <a:t>T</a:t>
            </a:r>
            <a:r>
              <a:rPr lang="en-GB" sz="2400" dirty="0" smtClean="0">
                <a:solidFill>
                  <a:schemeClr val="accent6">
                    <a:lumMod val="75000"/>
                  </a:schemeClr>
                </a:solidFill>
                <a:latin typeface="Arial"/>
                <a:cs typeface="Arial"/>
              </a:rPr>
              <a:t>argets for 2020 with Global Estimates (</a:t>
            </a:r>
            <a:r>
              <a:rPr lang="en-GB" sz="2400" dirty="0" smtClean="0">
                <a:solidFill>
                  <a:schemeClr val="accent6">
                    <a:lumMod val="75000"/>
                  </a:schemeClr>
                </a:solidFill>
                <a:latin typeface="Arial"/>
                <a:cs typeface="Arial"/>
              </a:rPr>
              <a:t>2013)</a:t>
            </a:r>
            <a:r>
              <a:rPr lang="en-GB" sz="2400" dirty="0" smtClean="0">
                <a:solidFill>
                  <a:schemeClr val="accent6">
                    <a:lumMod val="75000"/>
                  </a:schemeClr>
                </a:solidFill>
                <a:latin typeface="Arial"/>
                <a:cs typeface="Arial"/>
              </a:rPr>
              <a:t/>
            </a:r>
            <a:br>
              <a:rPr lang="en-GB" sz="2400" dirty="0" smtClean="0">
                <a:solidFill>
                  <a:schemeClr val="accent6">
                    <a:lumMod val="75000"/>
                  </a:schemeClr>
                </a:solidFill>
                <a:latin typeface="Arial"/>
                <a:cs typeface="Arial"/>
              </a:rPr>
            </a:br>
            <a:endParaRPr lang="en-GB" sz="2400" dirty="0">
              <a:solidFill>
                <a:schemeClr val="accent6">
                  <a:lumMod val="75000"/>
                </a:schemeClr>
              </a:solidFill>
              <a:latin typeface="Arial"/>
              <a:cs typeface="Arial"/>
            </a:endParaRPr>
          </a:p>
        </p:txBody>
      </p:sp>
      <p:sp>
        <p:nvSpPr>
          <p:cNvPr id="3" name="Content Placeholder 2"/>
          <p:cNvSpPr>
            <a:spLocks noGrp="1"/>
          </p:cNvSpPr>
          <p:nvPr>
            <p:ph idx="4294967295"/>
          </p:nvPr>
        </p:nvSpPr>
        <p:spPr>
          <a:xfrm>
            <a:off x="2987824" y="1844824"/>
            <a:ext cx="1584176" cy="931862"/>
          </a:xfrm>
        </p:spPr>
        <p:txBody>
          <a:bodyPr>
            <a:normAutofit/>
          </a:bodyPr>
          <a:lstStyle/>
          <a:p>
            <a:pPr marL="0" indent="0" algn="ctr">
              <a:buNone/>
            </a:pPr>
            <a:r>
              <a:rPr lang="en-GB" sz="1800" dirty="0" smtClean="0">
                <a:solidFill>
                  <a:schemeClr val="accent6">
                    <a:lumMod val="75000"/>
                  </a:schemeClr>
                </a:solidFill>
                <a:latin typeface="Arial"/>
                <a:cs typeface="Arial"/>
              </a:rPr>
              <a:t>90% of HIV+ people diagnosed</a:t>
            </a:r>
          </a:p>
          <a:p>
            <a:pPr marL="0" indent="0" algn="ctr">
              <a:buNone/>
            </a:pPr>
            <a:endParaRPr lang="en-GB" sz="1800" dirty="0" smtClean="0">
              <a:solidFill>
                <a:schemeClr val="accent6">
                  <a:lumMod val="75000"/>
                </a:schemeClr>
              </a:solidFill>
              <a:latin typeface="Arial"/>
              <a:cs typeface="Arial"/>
            </a:endParaRPr>
          </a:p>
          <a:p>
            <a:pPr marL="0" indent="0" algn="ctr">
              <a:buNone/>
            </a:pPr>
            <a:endParaRPr lang="en-GB" sz="1800" dirty="0">
              <a:solidFill>
                <a:schemeClr val="accent6">
                  <a:lumMod val="75000"/>
                </a:schemeClr>
              </a:solidFill>
              <a:latin typeface="Arial"/>
              <a:cs typeface="Arial"/>
            </a:endParaRPr>
          </a:p>
        </p:txBody>
      </p:sp>
      <p:sp>
        <p:nvSpPr>
          <p:cNvPr id="8" name="Rectangle 7"/>
          <p:cNvSpPr/>
          <p:nvPr/>
        </p:nvSpPr>
        <p:spPr>
          <a:xfrm>
            <a:off x="1628204" y="6309320"/>
            <a:ext cx="7480300" cy="562718"/>
          </a:xfrm>
          <a:prstGeom prst="rect">
            <a:avLst/>
          </a:prstGeom>
        </p:spPr>
        <p:txBody>
          <a:bodyPr wrap="square">
            <a:spAutoFit/>
          </a:bodyPr>
          <a:lstStyle/>
          <a:p>
            <a:pPr algn="r"/>
            <a:r>
              <a:rPr lang="en-GB" sz="1400" dirty="0" smtClean="0">
                <a:solidFill>
                  <a:srgbClr val="000090"/>
                </a:solidFill>
                <a:latin typeface="Arial"/>
                <a:cs typeface="Arial"/>
              </a:rPr>
              <a:t>The Joint United Nations Programme on HIV/AIDS. 90-90-90 An ambitious treatment target to help end the AIDS epidemic. 2014; JC2684</a:t>
            </a:r>
          </a:p>
        </p:txBody>
      </p:sp>
      <p:sp>
        <p:nvSpPr>
          <p:cNvPr id="5" name="Rectangle 4"/>
          <p:cNvSpPr/>
          <p:nvPr/>
        </p:nvSpPr>
        <p:spPr>
          <a:xfrm>
            <a:off x="4932040" y="1772816"/>
            <a:ext cx="1761433" cy="1001813"/>
          </a:xfrm>
          <a:prstGeom prst="rect">
            <a:avLst/>
          </a:prstGeom>
        </p:spPr>
        <p:txBody>
          <a:bodyPr wrap="square">
            <a:spAutoFit/>
          </a:bodyPr>
          <a:lstStyle/>
          <a:p>
            <a:pPr algn="ctr"/>
            <a:r>
              <a:rPr lang="en-GB" sz="1800" dirty="0" smtClean="0">
                <a:solidFill>
                  <a:schemeClr val="accent6">
                    <a:lumMod val="75000"/>
                  </a:schemeClr>
                </a:solidFill>
                <a:latin typeface="Arial"/>
                <a:cs typeface="Arial"/>
              </a:rPr>
              <a:t>90% of those diagnosed on ART</a:t>
            </a:r>
          </a:p>
        </p:txBody>
      </p:sp>
      <p:sp>
        <p:nvSpPr>
          <p:cNvPr id="9" name="Rectangle 8"/>
          <p:cNvSpPr/>
          <p:nvPr/>
        </p:nvSpPr>
        <p:spPr>
          <a:xfrm>
            <a:off x="6876255" y="1771556"/>
            <a:ext cx="1944217" cy="1306511"/>
          </a:xfrm>
          <a:prstGeom prst="rect">
            <a:avLst/>
          </a:prstGeom>
        </p:spPr>
        <p:txBody>
          <a:bodyPr wrap="square">
            <a:spAutoFit/>
          </a:bodyPr>
          <a:lstStyle/>
          <a:p>
            <a:pPr algn="ctr"/>
            <a:r>
              <a:rPr lang="en-GB" sz="1800" dirty="0">
                <a:solidFill>
                  <a:srgbClr val="222268"/>
                </a:solidFill>
                <a:latin typeface="Arial"/>
                <a:cs typeface="Arial"/>
              </a:rPr>
              <a:t>90% of those on ART </a:t>
            </a:r>
            <a:r>
              <a:rPr lang="en-GB" sz="1800" dirty="0" smtClean="0">
                <a:solidFill>
                  <a:srgbClr val="222268"/>
                </a:solidFill>
                <a:latin typeface="Arial"/>
                <a:cs typeface="Arial"/>
              </a:rPr>
              <a:t>with undetectable </a:t>
            </a:r>
            <a:r>
              <a:rPr lang="en-GB" sz="1800" dirty="0">
                <a:solidFill>
                  <a:srgbClr val="222268"/>
                </a:solidFill>
                <a:latin typeface="Arial"/>
                <a:cs typeface="Arial"/>
              </a:rPr>
              <a:t>HIV RNA</a:t>
            </a:r>
          </a:p>
        </p:txBody>
      </p:sp>
      <p:graphicFrame>
        <p:nvGraphicFramePr>
          <p:cNvPr id="13" name="Chart 12"/>
          <p:cNvGraphicFramePr>
            <a:graphicFrameLocks/>
          </p:cNvGraphicFramePr>
          <p:nvPr>
            <p:extLst>
              <p:ext uri="{D42A27DB-BD31-4B8C-83A1-F6EECF244321}">
                <p14:modId xmlns:p14="http://schemas.microsoft.com/office/powerpoint/2010/main" val="970985826"/>
              </p:ext>
            </p:extLst>
          </p:nvPr>
        </p:nvGraphicFramePr>
        <p:xfrm>
          <a:off x="0" y="2708920"/>
          <a:ext cx="8839402" cy="360019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79512" y="138892"/>
            <a:ext cx="7734609" cy="625812"/>
          </a:xfrm>
          <a:prstGeom prst="rect">
            <a:avLst/>
          </a:prstGeom>
          <a:noFill/>
        </p:spPr>
        <p:txBody>
          <a:bodyPr wrap="none" rtlCol="0">
            <a:spAutoFit/>
          </a:bodyPr>
          <a:lstStyle/>
          <a:p>
            <a:pPr eaLnBrk="1" hangingPunct="1"/>
            <a:r>
              <a:rPr lang="en-GB" sz="3200" dirty="0" smtClean="0"/>
              <a:t>Access to care – are we meeting targets?</a:t>
            </a:r>
            <a:endParaRPr lang="en-GB" sz="3200" dirty="0"/>
          </a:p>
        </p:txBody>
      </p:sp>
      <p:sp>
        <p:nvSpPr>
          <p:cNvPr id="15" name="Oval 14"/>
          <p:cNvSpPr/>
          <p:nvPr/>
        </p:nvSpPr>
        <p:spPr bwMode="auto">
          <a:xfrm>
            <a:off x="5364088" y="2852936"/>
            <a:ext cx="864096" cy="792088"/>
          </a:xfrm>
          <a:prstGeom prst="ellipse">
            <a:avLst/>
          </a:prstGeom>
          <a:noFill/>
          <a:ln w="381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10000"/>
              </a:lnSpc>
              <a:spcBef>
                <a:spcPct val="0"/>
              </a:spcBef>
              <a:spcAft>
                <a:spcPct val="0"/>
              </a:spcAft>
              <a:buClrTx/>
              <a:buSzTx/>
              <a:buFontTx/>
              <a:buNone/>
              <a:tabLst/>
            </a:pPr>
            <a:endParaRPr kumimoji="0" lang="en-US" sz="2400" b="0" i="0" u="none" strike="noStrike" cap="none" normalizeH="0" baseline="0" smtClean="0">
              <a:ln>
                <a:noFill/>
              </a:ln>
              <a:solidFill>
                <a:srgbClr val="000066"/>
              </a:solidFill>
              <a:effectLst/>
              <a:latin typeface="Arial" pitchFamily="34" charset="0"/>
            </a:endParaRPr>
          </a:p>
        </p:txBody>
      </p:sp>
      <p:sp>
        <p:nvSpPr>
          <p:cNvPr id="16" name="Oval 15"/>
          <p:cNvSpPr/>
          <p:nvPr/>
        </p:nvSpPr>
        <p:spPr bwMode="auto">
          <a:xfrm>
            <a:off x="7380312" y="3068960"/>
            <a:ext cx="864096" cy="792088"/>
          </a:xfrm>
          <a:prstGeom prst="ellipse">
            <a:avLst/>
          </a:prstGeom>
          <a:noFill/>
          <a:ln w="381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10000"/>
              </a:lnSpc>
              <a:spcBef>
                <a:spcPct val="0"/>
              </a:spcBef>
              <a:spcAft>
                <a:spcPct val="0"/>
              </a:spcAft>
              <a:buClrTx/>
              <a:buSzTx/>
              <a:buFontTx/>
              <a:buNone/>
              <a:tabLst/>
            </a:pPr>
            <a:endParaRPr kumimoji="0" lang="en-US" sz="2400" b="0" i="0" u="none" strike="noStrike" cap="none" normalizeH="0" baseline="0" smtClean="0">
              <a:ln>
                <a:noFill/>
              </a:ln>
              <a:solidFill>
                <a:srgbClr val="000066"/>
              </a:solidFill>
              <a:effectLst/>
              <a:latin typeface="Arial" pitchFamily="34" charset="0"/>
            </a:endParaRPr>
          </a:p>
        </p:txBody>
      </p:sp>
      <p:sp>
        <p:nvSpPr>
          <p:cNvPr id="17" name="Oval 16"/>
          <p:cNvSpPr/>
          <p:nvPr/>
        </p:nvSpPr>
        <p:spPr bwMode="auto">
          <a:xfrm>
            <a:off x="3347864" y="2636912"/>
            <a:ext cx="864096" cy="792088"/>
          </a:xfrm>
          <a:prstGeom prst="ellipse">
            <a:avLst/>
          </a:prstGeom>
          <a:noFill/>
          <a:ln w="381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10000"/>
              </a:lnSpc>
              <a:spcBef>
                <a:spcPct val="0"/>
              </a:spcBef>
              <a:spcAft>
                <a:spcPct val="0"/>
              </a:spcAft>
              <a:buClrTx/>
              <a:buSzTx/>
              <a:buFontTx/>
              <a:buNone/>
              <a:tabLst/>
            </a:pPr>
            <a:endParaRPr kumimoji="0" lang="en-US" sz="2400" b="0" i="0" u="none" strike="noStrike" cap="none" normalizeH="0" baseline="0" smtClean="0">
              <a:ln>
                <a:noFill/>
              </a:ln>
              <a:solidFill>
                <a:srgbClr val="000066"/>
              </a:solidFill>
              <a:effectLst/>
              <a:latin typeface="Arial" pitchFamily="34" charset="0"/>
            </a:endParaRPr>
          </a:p>
        </p:txBody>
      </p:sp>
      <p:cxnSp>
        <p:nvCxnSpPr>
          <p:cNvPr id="14" name="Straight Connector 13"/>
          <p:cNvCxnSpPr/>
          <p:nvPr/>
        </p:nvCxnSpPr>
        <p:spPr bwMode="auto">
          <a:xfrm>
            <a:off x="0" y="692696"/>
            <a:ext cx="8028384" cy="0"/>
          </a:xfrm>
          <a:prstGeom prst="line">
            <a:avLst/>
          </a:prstGeom>
          <a:noFill/>
          <a:ln w="381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1946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9" grpId="0"/>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79512" y="138892"/>
            <a:ext cx="7734609" cy="625812"/>
          </a:xfrm>
          <a:prstGeom prst="rect">
            <a:avLst/>
          </a:prstGeom>
          <a:noFill/>
        </p:spPr>
        <p:txBody>
          <a:bodyPr wrap="none" rtlCol="0">
            <a:spAutoFit/>
          </a:bodyPr>
          <a:lstStyle/>
          <a:p>
            <a:pPr eaLnBrk="1" hangingPunct="1"/>
            <a:r>
              <a:rPr lang="en-GB" sz="3200" dirty="0" smtClean="0"/>
              <a:t>Access to care – are we meeting targets?</a:t>
            </a:r>
            <a:endParaRPr lang="en-GB" sz="3200" dirty="0"/>
          </a:p>
        </p:txBody>
      </p:sp>
      <p:cxnSp>
        <p:nvCxnSpPr>
          <p:cNvPr id="14" name="Straight Connector 13"/>
          <p:cNvCxnSpPr/>
          <p:nvPr/>
        </p:nvCxnSpPr>
        <p:spPr bwMode="auto">
          <a:xfrm>
            <a:off x="0" y="692696"/>
            <a:ext cx="8028384" cy="0"/>
          </a:xfrm>
          <a:prstGeom prst="line">
            <a:avLst/>
          </a:prstGeom>
          <a:noFill/>
          <a:ln w="381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8" name="Chart 17"/>
          <p:cNvGraphicFramePr>
            <a:graphicFrameLocks/>
          </p:cNvGraphicFramePr>
          <p:nvPr>
            <p:extLst>
              <p:ext uri="{D42A27DB-BD31-4B8C-83A1-F6EECF244321}">
                <p14:modId xmlns:p14="http://schemas.microsoft.com/office/powerpoint/2010/main" val="4135289499"/>
              </p:ext>
            </p:extLst>
          </p:nvPr>
        </p:nvGraphicFramePr>
        <p:xfrm>
          <a:off x="49617" y="1034369"/>
          <a:ext cx="9064667" cy="5161720"/>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7"/>
          <p:cNvSpPr>
            <a:spLocks noChangeArrowheads="1"/>
          </p:cNvSpPr>
          <p:nvPr/>
        </p:nvSpPr>
        <p:spPr bwMode="auto">
          <a:xfrm>
            <a:off x="1676400" y="6165304"/>
            <a:ext cx="63468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800" dirty="0"/>
              <a:t>Ref: On ART = March 2015. How Aids Changed Everything. Fact Sheet. UNAIDS 2015. MDG 6: 15 YEARS, 15 LESSONS OF HOPE FROM THE AIDS RESPONSE July 2015</a:t>
            </a:r>
            <a:r>
              <a:rPr lang="en-US" altLang="en-US" sz="800" dirty="0"/>
              <a:t>.</a:t>
            </a:r>
            <a:r>
              <a:rPr lang="en-GB" altLang="en-US" sz="800" dirty="0"/>
              <a:t> * Average viral suppression% Intention to Treat LMIC rate from a Systematic Review by </a:t>
            </a:r>
            <a:r>
              <a:rPr lang="en-US" altLang="en-US" sz="800" dirty="0"/>
              <a:t>McMahon J. et al. Viral suppression after 12 months of antiretroviral therapy in low-and middle-income countries: a systematic review." </a:t>
            </a:r>
            <a:r>
              <a:rPr lang="en-US" altLang="en-US" sz="800" i="1" dirty="0"/>
              <a:t>Bulletin of the World Health Organization</a:t>
            </a:r>
            <a:r>
              <a:rPr lang="en-US" altLang="en-US" sz="800" dirty="0"/>
              <a:t> 91.5 (2013): 377-385.</a:t>
            </a:r>
            <a:endParaRPr lang="en-GB" altLang="en-US" sz="800" dirty="0"/>
          </a:p>
          <a:p>
            <a:endParaRPr lang="en-GB" altLang="en-US" sz="1200" dirty="0"/>
          </a:p>
        </p:txBody>
      </p:sp>
    </p:spTree>
    <p:extLst>
      <p:ext uri="{BB962C8B-B14F-4D97-AF65-F5344CB8AC3E}">
        <p14:creationId xmlns:p14="http://schemas.microsoft.com/office/powerpoint/2010/main" val="1640568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8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867" y="1144812"/>
            <a:ext cx="7468923" cy="48044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p:cNvPicPr>
            <a:picLocks noChangeAspect="1" noChangeArrowheads="1"/>
          </p:cNvPicPr>
          <p:nvPr/>
        </p:nvPicPr>
        <p:blipFill>
          <a:blip r:embed="rId3" cstate="print"/>
          <a:srcRect/>
          <a:stretch>
            <a:fillRect/>
          </a:stretch>
        </p:blipFill>
        <p:spPr bwMode="auto">
          <a:xfrm>
            <a:off x="611560" y="6021288"/>
            <a:ext cx="504056" cy="650979"/>
          </a:xfrm>
          <a:prstGeom prst="rect">
            <a:avLst/>
          </a:prstGeom>
          <a:noFill/>
          <a:ln w="9525">
            <a:noFill/>
            <a:miter lim="800000"/>
            <a:headEnd/>
            <a:tailEnd/>
          </a:ln>
        </p:spPr>
      </p:pic>
      <p:sp>
        <p:nvSpPr>
          <p:cNvPr id="11" name="TextBox 4"/>
          <p:cNvSpPr txBox="1">
            <a:spLocks noChangeArrowheads="1"/>
          </p:cNvSpPr>
          <p:nvPr/>
        </p:nvSpPr>
        <p:spPr bwMode="auto">
          <a:xfrm>
            <a:off x="237520" y="306487"/>
            <a:ext cx="6685093" cy="59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10000"/>
              </a:lnSpc>
              <a:spcBef>
                <a:spcPct val="40000"/>
              </a:spcBef>
              <a:buChar char="•"/>
              <a:defRPr sz="2200">
                <a:solidFill>
                  <a:srgbClr val="333366"/>
                </a:solidFill>
                <a:latin typeface="Verdana" pitchFamily="34" charset="0"/>
              </a:defRPr>
            </a:lvl1pPr>
            <a:lvl2pPr marL="742950" indent="-285750" eaLnBrk="0" hangingPunct="0">
              <a:spcBef>
                <a:spcPct val="20000"/>
              </a:spcBef>
              <a:buChar char="–"/>
              <a:defRPr sz="2000">
                <a:solidFill>
                  <a:srgbClr val="333366"/>
                </a:solidFill>
                <a:latin typeface="Verdana" pitchFamily="34" charset="0"/>
              </a:defRPr>
            </a:lvl2pPr>
            <a:lvl3pPr marL="1143000" indent="-228600" eaLnBrk="0" hangingPunct="0">
              <a:spcBef>
                <a:spcPct val="20000"/>
              </a:spcBef>
              <a:buChar char="•"/>
              <a:defRPr>
                <a:solidFill>
                  <a:srgbClr val="333366"/>
                </a:solidFill>
                <a:latin typeface="Verdana" pitchFamily="34" charset="0"/>
              </a:defRPr>
            </a:lvl3pPr>
            <a:lvl4pPr marL="1600200" indent="-228600" eaLnBrk="0" hangingPunct="0">
              <a:spcBef>
                <a:spcPct val="20000"/>
              </a:spcBef>
              <a:buChar char="–"/>
              <a:defRPr sz="1600">
                <a:solidFill>
                  <a:srgbClr val="333366"/>
                </a:solidFill>
                <a:latin typeface="Verdana" pitchFamily="34" charset="0"/>
              </a:defRPr>
            </a:lvl4pPr>
            <a:lvl5pPr marL="2057400" indent="-228600" eaLnBrk="0" hangingPunct="0">
              <a:spcBef>
                <a:spcPct val="20000"/>
              </a:spcBef>
              <a:buChar char="»"/>
              <a:defRPr sz="1200">
                <a:solidFill>
                  <a:srgbClr val="333366"/>
                </a:solidFill>
                <a:latin typeface="Verdana" pitchFamily="34" charset="0"/>
              </a:defRPr>
            </a:lvl5pPr>
            <a:lvl6pPr marL="2514600" indent="-228600" eaLnBrk="0" fontAlgn="base" hangingPunct="0">
              <a:spcBef>
                <a:spcPct val="20000"/>
              </a:spcBef>
              <a:spcAft>
                <a:spcPct val="0"/>
              </a:spcAft>
              <a:buChar char="»"/>
              <a:defRPr sz="1200">
                <a:solidFill>
                  <a:srgbClr val="333366"/>
                </a:solidFill>
                <a:latin typeface="Verdana" pitchFamily="34" charset="0"/>
              </a:defRPr>
            </a:lvl6pPr>
            <a:lvl7pPr marL="2971800" indent="-228600" eaLnBrk="0" fontAlgn="base" hangingPunct="0">
              <a:spcBef>
                <a:spcPct val="20000"/>
              </a:spcBef>
              <a:spcAft>
                <a:spcPct val="0"/>
              </a:spcAft>
              <a:buChar char="»"/>
              <a:defRPr sz="1200">
                <a:solidFill>
                  <a:srgbClr val="333366"/>
                </a:solidFill>
                <a:latin typeface="Verdana" pitchFamily="34" charset="0"/>
              </a:defRPr>
            </a:lvl7pPr>
            <a:lvl8pPr marL="3429000" indent="-228600" eaLnBrk="0" fontAlgn="base" hangingPunct="0">
              <a:spcBef>
                <a:spcPct val="20000"/>
              </a:spcBef>
              <a:spcAft>
                <a:spcPct val="0"/>
              </a:spcAft>
              <a:buChar char="»"/>
              <a:defRPr sz="1200">
                <a:solidFill>
                  <a:srgbClr val="333366"/>
                </a:solidFill>
                <a:latin typeface="Verdana" pitchFamily="34" charset="0"/>
              </a:defRPr>
            </a:lvl8pPr>
            <a:lvl9pPr marL="3886200" indent="-228600" eaLnBrk="0" fontAlgn="base" hangingPunct="0">
              <a:spcBef>
                <a:spcPct val="20000"/>
              </a:spcBef>
              <a:spcAft>
                <a:spcPct val="0"/>
              </a:spcAft>
              <a:buChar char="»"/>
              <a:defRPr sz="1200">
                <a:solidFill>
                  <a:srgbClr val="333366"/>
                </a:solidFill>
                <a:latin typeface="Verdana" pitchFamily="34" charset="0"/>
              </a:defRPr>
            </a:lvl9pPr>
          </a:lstStyle>
          <a:p>
            <a:pPr algn="ctr" eaLnBrk="1" hangingPunct="1">
              <a:spcBef>
                <a:spcPct val="0"/>
              </a:spcBef>
              <a:buFontTx/>
              <a:buNone/>
            </a:pPr>
            <a:r>
              <a:rPr lang="en-IE" altLang="ga-IE" sz="3000" dirty="0">
                <a:solidFill>
                  <a:srgbClr val="000090"/>
                </a:solidFill>
                <a:latin typeface="Arial"/>
                <a:cs typeface="Arial"/>
              </a:rPr>
              <a:t>HIV care continuum – Mater </a:t>
            </a:r>
            <a:r>
              <a:rPr lang="en-IE" altLang="ga-IE" sz="3000" dirty="0" smtClean="0">
                <a:solidFill>
                  <a:srgbClr val="000090"/>
                </a:solidFill>
                <a:latin typeface="Arial"/>
                <a:cs typeface="Arial"/>
              </a:rPr>
              <a:t>Hospital</a:t>
            </a:r>
            <a:r>
              <a:rPr lang="en-IE" altLang="ga-IE" sz="3000" baseline="30000" dirty="0" smtClean="0">
                <a:solidFill>
                  <a:srgbClr val="000090"/>
                </a:solidFill>
                <a:latin typeface="Arial"/>
                <a:cs typeface="Arial"/>
              </a:rPr>
              <a:t>1</a:t>
            </a:r>
            <a:endParaRPr lang="en-IE" altLang="ga-IE" sz="3000" baseline="30000" dirty="0">
              <a:solidFill>
                <a:srgbClr val="000090"/>
              </a:solidFill>
              <a:latin typeface="Arial"/>
              <a:cs typeface="Arial"/>
            </a:endParaRPr>
          </a:p>
        </p:txBody>
      </p:sp>
      <p:sp>
        <p:nvSpPr>
          <p:cNvPr id="2" name="TextBox 1"/>
          <p:cNvSpPr txBox="1"/>
          <p:nvPr/>
        </p:nvSpPr>
        <p:spPr>
          <a:xfrm>
            <a:off x="5412189" y="6484055"/>
            <a:ext cx="3678891" cy="329321"/>
          </a:xfrm>
          <a:prstGeom prst="rect">
            <a:avLst/>
          </a:prstGeom>
          <a:noFill/>
        </p:spPr>
        <p:txBody>
          <a:bodyPr wrap="none" rtlCol="0">
            <a:spAutoFit/>
          </a:bodyPr>
          <a:lstStyle/>
          <a:p>
            <a:pPr algn="r"/>
            <a:r>
              <a:rPr lang="en-US" sz="1400" dirty="0" smtClean="0">
                <a:latin typeface="Arial"/>
                <a:cs typeface="Arial"/>
              </a:rPr>
              <a:t>1. </a:t>
            </a:r>
            <a:r>
              <a:rPr lang="en-US" sz="1400" dirty="0" err="1" smtClean="0">
                <a:latin typeface="Arial"/>
                <a:cs typeface="Arial"/>
              </a:rPr>
              <a:t>McGetterick</a:t>
            </a:r>
            <a:r>
              <a:rPr lang="en-US" sz="1400" dirty="0" smtClean="0">
                <a:latin typeface="Arial"/>
                <a:cs typeface="Arial"/>
              </a:rPr>
              <a:t> et al. </a:t>
            </a:r>
            <a:r>
              <a:rPr lang="en-US" sz="1400" dirty="0" smtClean="0">
                <a:latin typeface="Arial"/>
                <a:cs typeface="Arial"/>
              </a:rPr>
              <a:t>HIV Clinical Trials 2017</a:t>
            </a:r>
            <a:endParaRPr lang="en-US" sz="1400" dirty="0">
              <a:latin typeface="Arial"/>
              <a:cs typeface="Arial"/>
            </a:endParaRPr>
          </a:p>
        </p:txBody>
      </p:sp>
      <p:sp>
        <p:nvSpPr>
          <p:cNvPr id="13" name="Line 6"/>
          <p:cNvSpPr>
            <a:spLocks noChangeShapeType="1"/>
          </p:cNvSpPr>
          <p:nvPr/>
        </p:nvSpPr>
        <p:spPr bwMode="auto">
          <a:xfrm>
            <a:off x="0" y="908050"/>
            <a:ext cx="9144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algn="ctr">
              <a:lnSpc>
                <a:spcPct val="110000"/>
              </a:lnSpc>
            </a:pPr>
            <a:endParaRPr lang="en-US" sz="2400">
              <a:solidFill>
                <a:srgbClr val="000066"/>
              </a:solidFill>
              <a:latin typeface="Arial" pitchFamily="34" charset="0"/>
            </a:endParaRPr>
          </a:p>
        </p:txBody>
      </p:sp>
    </p:spTree>
    <p:extLst>
      <p:ext uri="{BB962C8B-B14F-4D97-AF65-F5344CB8AC3E}">
        <p14:creationId xmlns:p14="http://schemas.microsoft.com/office/powerpoint/2010/main" val="29949589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692696"/>
            <a:ext cx="8028384" cy="0"/>
          </a:xfrm>
          <a:prstGeom prst="line">
            <a:avLst/>
          </a:prstGeom>
          <a:noFill/>
          <a:ln w="381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89825" y="116632"/>
            <a:ext cx="7072970" cy="625812"/>
          </a:xfrm>
          <a:prstGeom prst="rect">
            <a:avLst/>
          </a:prstGeom>
          <a:noFill/>
        </p:spPr>
        <p:txBody>
          <a:bodyPr wrap="none" rtlCol="0">
            <a:spAutoFit/>
          </a:bodyPr>
          <a:lstStyle/>
          <a:p>
            <a:r>
              <a:rPr lang="en-IE" sz="3200" dirty="0" smtClean="0"/>
              <a:t>Antiretroviral therapy as prevention….</a:t>
            </a:r>
            <a:endParaRPr lang="en-IE" sz="3200" dirty="0"/>
          </a:p>
        </p:txBody>
      </p:sp>
      <p:sp>
        <p:nvSpPr>
          <p:cNvPr id="5" name="Text Box 8"/>
          <p:cNvSpPr txBox="1">
            <a:spLocks noChangeArrowheads="1"/>
          </p:cNvSpPr>
          <p:nvPr/>
        </p:nvSpPr>
        <p:spPr bwMode="auto">
          <a:xfrm>
            <a:off x="179513" y="764704"/>
            <a:ext cx="8568952" cy="89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buFontTx/>
              <a:buChar char="•"/>
              <a:defRPr/>
            </a:pPr>
            <a:r>
              <a:rPr lang="en-IE" sz="2400" dirty="0" smtClean="0">
                <a:solidFill>
                  <a:srgbClr val="72BFC5"/>
                </a:solidFill>
                <a:cs typeface="+mn-cs"/>
              </a:rPr>
              <a:t> Does treatment of the HIV+ person prevent onward HIV transmission?</a:t>
            </a:r>
            <a:endParaRPr lang="en-GB" sz="2400" dirty="0" smtClean="0">
              <a:solidFill>
                <a:srgbClr val="72BFC5"/>
              </a:solidFill>
              <a:cs typeface="+mn-cs"/>
            </a:endParaRPr>
          </a:p>
        </p:txBody>
      </p:sp>
      <p:sp>
        <p:nvSpPr>
          <p:cNvPr id="6" name="Text Box 8"/>
          <p:cNvSpPr txBox="1">
            <a:spLocks noChangeArrowheads="1"/>
          </p:cNvSpPr>
          <p:nvPr/>
        </p:nvSpPr>
        <p:spPr bwMode="auto">
          <a:xfrm>
            <a:off x="179512" y="1726592"/>
            <a:ext cx="856895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buFontTx/>
              <a:buChar char="•"/>
              <a:defRPr/>
            </a:pPr>
            <a:r>
              <a:rPr lang="en-IE" sz="2400" dirty="0" smtClean="0">
                <a:solidFill>
                  <a:srgbClr val="72BFC5"/>
                </a:solidFill>
                <a:cs typeface="+mn-cs"/>
              </a:rPr>
              <a:t> </a:t>
            </a:r>
            <a:r>
              <a:rPr lang="en-IE" sz="2400" dirty="0" smtClean="0">
                <a:solidFill>
                  <a:srgbClr val="72BFC5"/>
                </a:solidFill>
              </a:rPr>
              <a:t>If ART prevents transmission are condoms still needed</a:t>
            </a:r>
            <a:r>
              <a:rPr lang="en-IE" sz="2400" dirty="0" smtClean="0">
                <a:solidFill>
                  <a:srgbClr val="72BFC5"/>
                </a:solidFill>
                <a:cs typeface="+mn-cs"/>
              </a:rPr>
              <a:t>?</a:t>
            </a:r>
            <a:endParaRPr lang="en-GB" sz="2400" dirty="0" smtClean="0">
              <a:solidFill>
                <a:srgbClr val="72BFC5"/>
              </a:solidFill>
              <a:cs typeface="+mn-cs"/>
            </a:endParaRPr>
          </a:p>
        </p:txBody>
      </p:sp>
      <p:sp>
        <p:nvSpPr>
          <p:cNvPr id="9" name="Text Box 8"/>
          <p:cNvSpPr txBox="1">
            <a:spLocks noChangeArrowheads="1"/>
          </p:cNvSpPr>
          <p:nvPr/>
        </p:nvSpPr>
        <p:spPr bwMode="auto">
          <a:xfrm>
            <a:off x="179512" y="2276872"/>
            <a:ext cx="8568952" cy="89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buFontTx/>
              <a:buChar char="•"/>
              <a:defRPr/>
            </a:pPr>
            <a:r>
              <a:rPr lang="en-IE" sz="2400" dirty="0" smtClean="0">
                <a:solidFill>
                  <a:srgbClr val="72BFC5"/>
                </a:solidFill>
                <a:cs typeface="+mn-cs"/>
              </a:rPr>
              <a:t> </a:t>
            </a:r>
            <a:r>
              <a:rPr lang="en-IE" sz="2400" dirty="0" smtClean="0">
                <a:solidFill>
                  <a:srgbClr val="72BFC5"/>
                </a:solidFill>
              </a:rPr>
              <a:t>Can population treatment with ART control the HIV epidemic</a:t>
            </a:r>
            <a:r>
              <a:rPr lang="en-IE" sz="2400" dirty="0" smtClean="0">
                <a:solidFill>
                  <a:srgbClr val="72BFC5"/>
                </a:solidFill>
                <a:cs typeface="+mn-cs"/>
              </a:rPr>
              <a:t>?</a:t>
            </a:r>
            <a:endParaRPr lang="en-GB" sz="2400" dirty="0" smtClean="0">
              <a:solidFill>
                <a:srgbClr val="72BFC5"/>
              </a:solidFill>
              <a:cs typeface="+mn-cs"/>
            </a:endParaRPr>
          </a:p>
        </p:txBody>
      </p:sp>
      <p:sp>
        <p:nvSpPr>
          <p:cNvPr id="10" name="Text Box 8"/>
          <p:cNvSpPr txBox="1">
            <a:spLocks noChangeArrowheads="1"/>
          </p:cNvSpPr>
          <p:nvPr/>
        </p:nvSpPr>
        <p:spPr bwMode="auto">
          <a:xfrm>
            <a:off x="179512" y="3238760"/>
            <a:ext cx="8568952" cy="89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buFontTx/>
              <a:buChar char="•"/>
              <a:defRPr/>
            </a:pPr>
            <a:r>
              <a:rPr lang="en-IE" sz="2400" dirty="0" smtClean="0">
                <a:solidFill>
                  <a:srgbClr val="000066"/>
                </a:solidFill>
                <a:cs typeface="+mn-cs"/>
              </a:rPr>
              <a:t> </a:t>
            </a:r>
            <a:r>
              <a:rPr lang="en-IE" sz="2400" dirty="0" smtClean="0">
                <a:solidFill>
                  <a:srgbClr val="000066"/>
                </a:solidFill>
              </a:rPr>
              <a:t>Can treatment of the HIV </a:t>
            </a:r>
            <a:r>
              <a:rPr lang="en-IE" sz="2400" b="1" i="1" u="sng" dirty="0" smtClean="0">
                <a:solidFill>
                  <a:srgbClr val="000066"/>
                </a:solidFill>
              </a:rPr>
              <a:t>NEGATIVE</a:t>
            </a:r>
            <a:r>
              <a:rPr lang="en-IE" sz="2400" dirty="0" smtClean="0">
                <a:solidFill>
                  <a:srgbClr val="000066"/>
                </a:solidFill>
              </a:rPr>
              <a:t> person prevent infection?</a:t>
            </a:r>
            <a:endParaRPr lang="en-GB" sz="2400" dirty="0" smtClean="0">
              <a:solidFill>
                <a:srgbClr val="000066"/>
              </a:solidFill>
              <a:cs typeface="+mn-cs"/>
            </a:endParaRPr>
          </a:p>
        </p:txBody>
      </p:sp>
    </p:spTree>
    <p:extLst>
      <p:ext uri="{BB962C8B-B14F-4D97-AF65-F5344CB8AC3E}">
        <p14:creationId xmlns:p14="http://schemas.microsoft.com/office/powerpoint/2010/main" val="89885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2743200" y="328613"/>
            <a:ext cx="5867400" cy="738187"/>
          </a:xfrm>
          <a:solidFill>
            <a:schemeClr val="accent5"/>
          </a:solidFill>
          <a:ln>
            <a:solidFill>
              <a:schemeClr val="tx1"/>
            </a:solidFill>
            <a:miter lim="800000"/>
            <a:headEnd/>
            <a:tailEnd/>
          </a:ln>
        </p:spPr>
        <p:txBody>
          <a:bodyPr/>
          <a:lstStyle/>
          <a:p>
            <a:pPr eaLnBrk="1" hangingPunct="1">
              <a:lnSpc>
                <a:spcPct val="90000"/>
              </a:lnSpc>
              <a:defRPr/>
            </a:pPr>
            <a:r>
              <a:rPr lang="en-US" altLang="fr-FR" sz="3600" b="1" dirty="0" smtClean="0">
                <a:solidFill>
                  <a:schemeClr val="tx1"/>
                </a:solidFill>
                <a:ea typeface="+mj-ea"/>
              </a:rPr>
              <a:t>Study Design</a:t>
            </a:r>
            <a:endParaRPr lang="en-GB" altLang="fr-FR" sz="3600" b="1" dirty="0" smtClean="0">
              <a:solidFill>
                <a:schemeClr val="tx1"/>
              </a:solidFill>
              <a:ea typeface="+mj-ea"/>
            </a:endParaRPr>
          </a:p>
        </p:txBody>
      </p:sp>
      <p:sp>
        <p:nvSpPr>
          <p:cNvPr id="37891" name="Line 3"/>
          <p:cNvSpPr>
            <a:spLocks noChangeShapeType="1"/>
          </p:cNvSpPr>
          <p:nvPr/>
        </p:nvSpPr>
        <p:spPr bwMode="auto">
          <a:xfrm>
            <a:off x="7262813" y="4670425"/>
            <a:ext cx="0" cy="3651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grpSp>
        <p:nvGrpSpPr>
          <p:cNvPr id="37892" name="Group 4"/>
          <p:cNvGrpSpPr>
            <a:grpSpLocks/>
          </p:cNvGrpSpPr>
          <p:nvPr/>
        </p:nvGrpSpPr>
        <p:grpSpPr bwMode="auto">
          <a:xfrm>
            <a:off x="144463" y="2524125"/>
            <a:ext cx="8910637" cy="2543175"/>
            <a:chOff x="267" y="1516"/>
            <a:chExt cx="4308" cy="1490"/>
          </a:xfrm>
        </p:grpSpPr>
        <p:sp>
          <p:nvSpPr>
            <p:cNvPr id="2" name="AutoShape 5"/>
            <p:cNvSpPr>
              <a:spLocks noChangeArrowheads="1"/>
            </p:cNvSpPr>
            <p:nvPr/>
          </p:nvSpPr>
          <p:spPr bwMode="auto">
            <a:xfrm>
              <a:off x="267" y="1624"/>
              <a:ext cx="1205" cy="1135"/>
            </a:xfrm>
            <a:prstGeom prst="roundRect">
              <a:avLst>
                <a:gd name="adj" fmla="val 16667"/>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pPr marL="114300" indent="-114300">
                <a:buFontTx/>
                <a:buChar char="•"/>
                <a:defRPr/>
              </a:pPr>
              <a:r>
                <a:rPr lang="en-US" altLang="fr-FR" sz="1400" b="1" dirty="0">
                  <a:solidFill>
                    <a:srgbClr val="FFFFFF"/>
                  </a:solidFill>
                  <a:latin typeface="Arial" charset="0"/>
                  <a:ea typeface="ＭＳ Ｐゴシック" charset="0"/>
                  <a:cs typeface="Arial" charset="0"/>
                </a:rPr>
                <a:t>HIV-negative MSM </a:t>
              </a:r>
            </a:p>
            <a:p>
              <a:pPr marL="114300" indent="-114300">
                <a:buFontTx/>
                <a:buChar char="•"/>
                <a:defRPr/>
              </a:pPr>
              <a:r>
                <a:rPr lang="en-US" altLang="fr-FR" sz="1400" b="1" dirty="0" err="1">
                  <a:solidFill>
                    <a:srgbClr val="FFFFFF"/>
                  </a:solidFill>
                  <a:latin typeface="Arial" charset="0"/>
                  <a:ea typeface="ＭＳ Ｐゴシック" charset="0"/>
                  <a:cs typeface="Arial" charset="0"/>
                </a:rPr>
                <a:t>Condomless</a:t>
              </a:r>
              <a:r>
                <a:rPr lang="en-US" altLang="fr-FR" sz="1400" b="1" dirty="0">
                  <a:solidFill>
                    <a:srgbClr val="FFFFFF"/>
                  </a:solidFill>
                  <a:latin typeface="Arial" charset="0"/>
                  <a:ea typeface="ＭＳ Ｐゴシック" charset="0"/>
                  <a:cs typeface="Arial" charset="0"/>
                </a:rPr>
                <a:t> anal sex with </a:t>
              </a:r>
              <a:r>
                <a:rPr lang="en-US" altLang="fr-FR" sz="1400" b="1" u="sng" dirty="0">
                  <a:solidFill>
                    <a:srgbClr val="FFFFFF"/>
                  </a:solidFill>
                  <a:latin typeface="Arial" charset="0"/>
                  <a:ea typeface="ＭＳ Ｐゴシック" charset="0"/>
                  <a:cs typeface="Arial" charset="0"/>
                </a:rPr>
                <a:t>&gt;</a:t>
              </a:r>
              <a:r>
                <a:rPr lang="en-US" altLang="fr-FR" sz="1400" b="1" dirty="0">
                  <a:solidFill>
                    <a:srgbClr val="FFFFFF"/>
                  </a:solidFill>
                  <a:latin typeface="Arial" charset="0"/>
                  <a:ea typeface="ＭＳ Ｐゴシック" charset="0"/>
                  <a:cs typeface="Arial" charset="0"/>
                </a:rPr>
                <a:t> 2 partners in prior 6 months</a:t>
              </a:r>
            </a:p>
            <a:p>
              <a:pPr marL="114300" indent="-114300">
                <a:buFontTx/>
                <a:buChar char="•"/>
                <a:defRPr/>
              </a:pPr>
              <a:r>
                <a:rPr lang="fr-FR" altLang="fr-FR" sz="1400" b="1" dirty="0" err="1">
                  <a:solidFill>
                    <a:srgbClr val="FFFFFF"/>
                  </a:solidFill>
                  <a:latin typeface="Arial" charset="0"/>
                  <a:ea typeface="ＭＳ Ｐゴシック" charset="0"/>
                  <a:cs typeface="Arial" charset="0"/>
                </a:rPr>
                <a:t>Creat</a:t>
              </a:r>
              <a:r>
                <a:rPr lang="fr-FR" altLang="fr-FR" sz="1400" b="1" dirty="0">
                  <a:solidFill>
                    <a:srgbClr val="FFFFFF"/>
                  </a:solidFill>
                  <a:latin typeface="Arial" charset="0"/>
                  <a:ea typeface="ＭＳ Ｐゴシック" charset="0"/>
                  <a:cs typeface="Arial" charset="0"/>
                </a:rPr>
                <a:t>. Clearance &gt; 60 </a:t>
              </a:r>
              <a:r>
                <a:rPr lang="fr-FR" altLang="fr-FR" sz="1400" b="1" dirty="0" err="1">
                  <a:solidFill>
                    <a:srgbClr val="FFFFFF"/>
                  </a:solidFill>
                  <a:latin typeface="Arial" charset="0"/>
                  <a:ea typeface="ＭＳ Ｐゴシック" charset="0"/>
                  <a:cs typeface="Arial" charset="0"/>
                </a:rPr>
                <a:t>mL</a:t>
              </a:r>
              <a:r>
                <a:rPr lang="fr-FR" altLang="fr-FR" sz="1400" b="1" dirty="0">
                  <a:solidFill>
                    <a:srgbClr val="FFFFFF"/>
                  </a:solidFill>
                  <a:latin typeface="Arial" charset="0"/>
                  <a:ea typeface="ＭＳ Ｐゴシック" charset="0"/>
                  <a:cs typeface="Arial" charset="0"/>
                </a:rPr>
                <a:t>/mn</a:t>
              </a:r>
            </a:p>
            <a:p>
              <a:pPr marL="114300" indent="-114300">
                <a:buFontTx/>
                <a:buChar char="•"/>
                <a:defRPr/>
              </a:pPr>
              <a:r>
                <a:rPr lang="fr-FR" altLang="fr-FR" sz="1400" b="1" dirty="0" err="1">
                  <a:solidFill>
                    <a:srgbClr val="FFFFFF"/>
                  </a:solidFill>
                  <a:latin typeface="Arial" charset="0"/>
                  <a:ea typeface="ＭＳ Ｐゴシック" charset="0"/>
                  <a:cs typeface="Arial" charset="0"/>
                </a:rPr>
                <a:t>HbS</a:t>
              </a:r>
              <a:r>
                <a:rPr lang="fr-FR" altLang="fr-FR" sz="1400" b="1" dirty="0">
                  <a:solidFill>
                    <a:srgbClr val="FFFFFF"/>
                  </a:solidFill>
                  <a:latin typeface="Arial" charset="0"/>
                  <a:ea typeface="ＭＳ Ｐゴシック" charset="0"/>
                  <a:cs typeface="Arial" charset="0"/>
                </a:rPr>
                <a:t> Ag </a:t>
              </a:r>
              <a:r>
                <a:rPr lang="fr-FR" altLang="fr-FR" sz="1400" b="1" dirty="0" err="1">
                  <a:solidFill>
                    <a:srgbClr val="FFFFFF"/>
                  </a:solidFill>
                  <a:latin typeface="Arial" charset="0"/>
                  <a:ea typeface="ＭＳ Ｐゴシック" charset="0"/>
                  <a:cs typeface="Arial" charset="0"/>
                </a:rPr>
                <a:t>negative</a:t>
              </a:r>
              <a:endParaRPr lang="en-US" altLang="fr-FR" sz="1400" b="1" dirty="0">
                <a:solidFill>
                  <a:srgbClr val="FFFFFF"/>
                </a:solidFill>
                <a:latin typeface="Arial" charset="0"/>
                <a:ea typeface="ＭＳ Ｐゴシック" charset="0"/>
                <a:cs typeface="Arial" charset="0"/>
              </a:endParaRPr>
            </a:p>
          </p:txBody>
        </p:sp>
        <p:sp>
          <p:nvSpPr>
            <p:cNvPr id="37910" name="Line 6"/>
            <p:cNvSpPr>
              <a:spLocks noChangeShapeType="1"/>
            </p:cNvSpPr>
            <p:nvPr/>
          </p:nvSpPr>
          <p:spPr bwMode="auto">
            <a:xfrm>
              <a:off x="3076" y="2942"/>
              <a:ext cx="149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37911" name="Line 7"/>
            <p:cNvSpPr>
              <a:spLocks noChangeShapeType="1"/>
            </p:cNvSpPr>
            <p:nvPr/>
          </p:nvSpPr>
          <p:spPr bwMode="auto">
            <a:xfrm>
              <a:off x="3076" y="3006"/>
              <a:ext cx="149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37912" name="Line 8"/>
            <p:cNvSpPr>
              <a:spLocks noChangeShapeType="1"/>
            </p:cNvSpPr>
            <p:nvPr/>
          </p:nvSpPr>
          <p:spPr bwMode="auto">
            <a:xfrm>
              <a:off x="3924" y="2510"/>
              <a:ext cx="0" cy="23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37913" name="Line 9"/>
            <p:cNvSpPr>
              <a:spLocks noChangeShapeType="1"/>
            </p:cNvSpPr>
            <p:nvPr/>
          </p:nvSpPr>
          <p:spPr bwMode="auto">
            <a:xfrm>
              <a:off x="3924" y="2344"/>
              <a:ext cx="0" cy="23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37914" name="Line 10"/>
            <p:cNvSpPr>
              <a:spLocks noChangeShapeType="1"/>
            </p:cNvSpPr>
            <p:nvPr/>
          </p:nvSpPr>
          <p:spPr bwMode="auto">
            <a:xfrm>
              <a:off x="4575" y="2776"/>
              <a:ext cx="0" cy="23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cxnSp>
          <p:nvCxnSpPr>
            <p:cNvPr id="37915" name="AutoShape 11"/>
            <p:cNvCxnSpPr>
              <a:cxnSpLocks noChangeShapeType="1"/>
            </p:cNvCxnSpPr>
            <p:nvPr/>
          </p:nvCxnSpPr>
          <p:spPr bwMode="auto">
            <a:xfrm flipV="1">
              <a:off x="1472" y="1787"/>
              <a:ext cx="551" cy="357"/>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7916" name="AutoShape 12"/>
            <p:cNvCxnSpPr>
              <a:cxnSpLocks noChangeShapeType="1"/>
            </p:cNvCxnSpPr>
            <p:nvPr/>
          </p:nvCxnSpPr>
          <p:spPr bwMode="auto">
            <a:xfrm>
              <a:off x="1472" y="2139"/>
              <a:ext cx="551" cy="366"/>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7917" name="Rectangle 13"/>
            <p:cNvSpPr>
              <a:spLocks noChangeArrowheads="1"/>
            </p:cNvSpPr>
            <p:nvPr/>
          </p:nvSpPr>
          <p:spPr bwMode="auto">
            <a:xfrm>
              <a:off x="2037" y="1516"/>
              <a:ext cx="1040" cy="49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00000"/>
                </a:lnSpc>
                <a:spcBef>
                  <a:spcPts val="600"/>
                </a:spcBef>
                <a:spcAft>
                  <a:spcPct val="25000"/>
                </a:spcAft>
                <a:buClr>
                  <a:srgbClr val="333399"/>
                </a:buClr>
                <a:buFont typeface="Wingdings" charset="0"/>
                <a:buNone/>
              </a:pPr>
              <a:r>
                <a:rPr lang="en-US" sz="1800" b="1" smtClean="0">
                  <a:solidFill>
                    <a:srgbClr val="FFFFFF"/>
                  </a:solidFill>
                  <a:latin typeface="Arial" charset="0"/>
                  <a:ea typeface="ＭＳ Ｐゴシック" charset="0"/>
                  <a:cs typeface="Arial" charset="0"/>
                </a:rPr>
                <a:t>TDF/FTC </a:t>
              </a:r>
            </a:p>
            <a:p>
              <a:pPr algn="ctr">
                <a:lnSpc>
                  <a:spcPct val="100000"/>
                </a:lnSpc>
                <a:spcBef>
                  <a:spcPts val="600"/>
                </a:spcBef>
                <a:spcAft>
                  <a:spcPct val="25000"/>
                </a:spcAft>
                <a:buClr>
                  <a:srgbClr val="333399"/>
                </a:buClr>
                <a:buFont typeface="Wingdings" charset="0"/>
                <a:buNone/>
              </a:pPr>
              <a:r>
                <a:rPr lang="en-US" sz="1800" b="1" smtClean="0">
                  <a:solidFill>
                    <a:srgbClr val="FFFFFF"/>
                  </a:solidFill>
                  <a:latin typeface="Arial" charset="0"/>
                  <a:ea typeface="ＭＳ Ｐゴシック" charset="0"/>
                  <a:cs typeface="Arial" charset="0"/>
                </a:rPr>
                <a:t>On Demand</a:t>
              </a:r>
            </a:p>
          </p:txBody>
        </p:sp>
        <p:sp>
          <p:nvSpPr>
            <p:cNvPr id="37918" name="Rectangle 14"/>
            <p:cNvSpPr>
              <a:spLocks noChangeArrowheads="1"/>
            </p:cNvSpPr>
            <p:nvPr/>
          </p:nvSpPr>
          <p:spPr bwMode="auto">
            <a:xfrm>
              <a:off x="2023" y="2280"/>
              <a:ext cx="1053" cy="49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90000"/>
                </a:lnSpc>
                <a:spcBef>
                  <a:spcPct val="35000"/>
                </a:spcBef>
                <a:spcAft>
                  <a:spcPct val="25000"/>
                </a:spcAft>
                <a:buClr>
                  <a:srgbClr val="333399"/>
                </a:buClr>
                <a:buFont typeface="Wingdings" charset="0"/>
                <a:buNone/>
              </a:pPr>
              <a:r>
                <a:rPr lang="en-US" sz="1800" b="1" smtClean="0">
                  <a:solidFill>
                    <a:srgbClr val="FFFFFF"/>
                  </a:solidFill>
                  <a:latin typeface="Arial" charset="0"/>
                  <a:ea typeface="ＭＳ Ｐゴシック" charset="0"/>
                  <a:cs typeface="Arial" charset="0"/>
                </a:rPr>
                <a:t>Placebo</a:t>
              </a:r>
            </a:p>
            <a:p>
              <a:pPr algn="ctr">
                <a:lnSpc>
                  <a:spcPct val="90000"/>
                </a:lnSpc>
                <a:spcBef>
                  <a:spcPct val="35000"/>
                </a:spcBef>
                <a:spcAft>
                  <a:spcPct val="25000"/>
                </a:spcAft>
                <a:buClr>
                  <a:srgbClr val="333399"/>
                </a:buClr>
                <a:buFont typeface="Wingdings" charset="0"/>
                <a:buNone/>
              </a:pPr>
              <a:r>
                <a:rPr lang="en-US" sz="1800" b="1" smtClean="0">
                  <a:solidFill>
                    <a:srgbClr val="FFFFFF"/>
                  </a:solidFill>
                  <a:latin typeface="Arial" charset="0"/>
                  <a:ea typeface="ＭＳ Ｐゴシック" charset="0"/>
                  <a:cs typeface="Arial" charset="0"/>
                </a:rPr>
                <a:t>On Demand</a:t>
              </a:r>
            </a:p>
          </p:txBody>
        </p:sp>
      </p:grpSp>
      <p:sp>
        <p:nvSpPr>
          <p:cNvPr id="37893" name="Rectangle 15"/>
          <p:cNvSpPr>
            <a:spLocks noChangeArrowheads="1"/>
          </p:cNvSpPr>
          <p:nvPr/>
        </p:nvSpPr>
        <p:spPr bwMode="auto">
          <a:xfrm>
            <a:off x="482600" y="5607050"/>
            <a:ext cx="8561388"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marL="228600" indent="-228600">
              <a:spcBef>
                <a:spcPct val="35000"/>
              </a:spcBef>
              <a:spcAft>
                <a:spcPct val="20000"/>
              </a:spcAft>
              <a:buClr>
                <a:srgbClr val="333399"/>
              </a:buClr>
              <a:buFont typeface="Wingdings" charset="0"/>
              <a:buChar char="§"/>
            </a:pPr>
            <a:r>
              <a:rPr lang="fr-FR" sz="1600" smtClean="0">
                <a:solidFill>
                  <a:srgbClr val="000000"/>
                </a:solidFill>
                <a:latin typeface="Arial" charset="0"/>
                <a:ea typeface="ＭＳ Ｐゴシック" charset="0"/>
                <a:cs typeface="Arial" charset="0"/>
              </a:rPr>
              <a:t>Condoms, gels, tests for HIV (using 4th generation assays) and STIs, vaccinations for Hepatitis A and B, and </a:t>
            </a:r>
            <a:r>
              <a:rPr lang="fr-FR" sz="1600" b="1" smtClean="0">
                <a:solidFill>
                  <a:srgbClr val="000000"/>
                </a:solidFill>
                <a:latin typeface="Arial" charset="0"/>
                <a:ea typeface="ＭＳ Ｐゴシック" charset="0"/>
                <a:cs typeface="Arial" charset="0"/>
              </a:rPr>
              <a:t>peer counseling on risk reduction and adherence </a:t>
            </a:r>
          </a:p>
          <a:p>
            <a:pPr marL="228600" indent="-228600">
              <a:spcBef>
                <a:spcPct val="35000"/>
              </a:spcBef>
              <a:spcAft>
                <a:spcPct val="20000"/>
              </a:spcAft>
              <a:buClr>
                <a:srgbClr val="333399"/>
              </a:buClr>
              <a:buFont typeface="Wingdings" charset="0"/>
              <a:buChar char="§"/>
            </a:pPr>
            <a:r>
              <a:rPr lang="fr-FR" sz="1600" smtClean="0">
                <a:solidFill>
                  <a:srgbClr val="000000"/>
                </a:solidFill>
                <a:latin typeface="Arial" charset="0"/>
                <a:ea typeface="ＭＳ Ｐゴシック" charset="0"/>
                <a:cs typeface="Arial" charset="0"/>
              </a:rPr>
              <a:t>Follow-up every two months</a:t>
            </a:r>
          </a:p>
          <a:p>
            <a:pPr marL="228600" indent="-228600">
              <a:lnSpc>
                <a:spcPct val="60000"/>
              </a:lnSpc>
              <a:spcBef>
                <a:spcPct val="35000"/>
              </a:spcBef>
              <a:spcAft>
                <a:spcPct val="20000"/>
              </a:spcAft>
              <a:buClr>
                <a:srgbClr val="333399"/>
              </a:buClr>
              <a:buFont typeface="Wingdings" charset="0"/>
              <a:buChar char="§"/>
            </a:pPr>
            <a:endParaRPr lang="fr-FR" sz="2000" smtClean="0">
              <a:solidFill>
                <a:srgbClr val="000000"/>
              </a:solidFill>
              <a:latin typeface="Arial" charset="0"/>
              <a:ea typeface="ＭＳ Ｐゴシック" charset="0"/>
              <a:cs typeface="Arial" charset="0"/>
            </a:endParaRPr>
          </a:p>
        </p:txBody>
      </p:sp>
      <p:sp>
        <p:nvSpPr>
          <p:cNvPr id="37894" name="Rectangle 16"/>
          <p:cNvSpPr>
            <a:spLocks noChangeArrowheads="1"/>
          </p:cNvSpPr>
          <p:nvPr/>
        </p:nvSpPr>
        <p:spPr bwMode="auto">
          <a:xfrm>
            <a:off x="457200" y="1600200"/>
            <a:ext cx="3352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lnSpc>
                <a:spcPct val="90000"/>
              </a:lnSpc>
              <a:spcBef>
                <a:spcPct val="35000"/>
              </a:spcBef>
              <a:spcAft>
                <a:spcPct val="20000"/>
              </a:spcAft>
              <a:buClr>
                <a:srgbClr val="333399"/>
              </a:buClr>
              <a:buFontTx/>
              <a:buChar char="–"/>
            </a:pPr>
            <a:endParaRPr lang="en-GB" sz="1300" smtClean="0">
              <a:solidFill>
                <a:srgbClr val="000000"/>
              </a:solidFill>
              <a:latin typeface="Arial" charset="0"/>
              <a:ea typeface="ＭＳ Ｐゴシック" charset="0"/>
              <a:cs typeface="Arial" charset="0"/>
            </a:endParaRPr>
          </a:p>
        </p:txBody>
      </p:sp>
      <p:sp>
        <p:nvSpPr>
          <p:cNvPr id="37895" name="Text Box 17"/>
          <p:cNvSpPr txBox="1">
            <a:spLocks noChangeArrowheads="1"/>
          </p:cNvSpPr>
          <p:nvPr/>
        </p:nvSpPr>
        <p:spPr bwMode="auto">
          <a:xfrm>
            <a:off x="0" y="1614488"/>
            <a:ext cx="9144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lnSpc>
                <a:spcPct val="80000"/>
              </a:lnSpc>
              <a:spcBef>
                <a:spcPct val="25000"/>
              </a:spcBef>
              <a:spcAft>
                <a:spcPct val="10000"/>
              </a:spcAft>
            </a:pPr>
            <a:r>
              <a:rPr lang="en-US" sz="1800" b="1" smtClean="0">
                <a:solidFill>
                  <a:srgbClr val="000000"/>
                </a:solidFill>
                <a:cs typeface="Arial" charset="0"/>
              </a:rPr>
              <a:t>Randomized Double-Blinded vs. Placebo then Open-Label Extension</a:t>
            </a:r>
          </a:p>
        </p:txBody>
      </p:sp>
      <p:sp>
        <p:nvSpPr>
          <p:cNvPr id="37896" name="Text Box 19"/>
          <p:cNvSpPr txBox="1">
            <a:spLocks noChangeArrowheads="1"/>
          </p:cNvSpPr>
          <p:nvPr/>
        </p:nvSpPr>
        <p:spPr bwMode="auto">
          <a:xfrm>
            <a:off x="144463" y="1270000"/>
            <a:ext cx="11795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nSpc>
                <a:spcPct val="100000"/>
              </a:lnSpc>
            </a:pPr>
            <a:r>
              <a:rPr lang="fr-FR" sz="1200" smtClean="0">
                <a:solidFill>
                  <a:srgbClr val="000000"/>
                </a:solidFill>
                <a:cs typeface="Arial" charset="0"/>
              </a:rPr>
              <a:t>www.ipergay.fr</a:t>
            </a:r>
          </a:p>
        </p:txBody>
      </p:sp>
      <p:pic>
        <p:nvPicPr>
          <p:cNvPr id="37897"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2390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10" descr="logo_an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225" y="6056313"/>
            <a:ext cx="114141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Rectangle 13"/>
          <p:cNvSpPr>
            <a:spLocks noChangeArrowheads="1"/>
          </p:cNvSpPr>
          <p:nvPr/>
        </p:nvSpPr>
        <p:spPr bwMode="auto">
          <a:xfrm>
            <a:off x="6842125" y="3184525"/>
            <a:ext cx="2108200" cy="847725"/>
          </a:xfrm>
          <a:prstGeom prst="rect">
            <a:avLst/>
          </a:prstGeom>
          <a:solidFill>
            <a:srgbClr val="333399"/>
          </a:solidFill>
          <a:ln w="9525">
            <a:solidFill>
              <a:schemeClr val="tx2"/>
            </a:solidFill>
            <a:miter lim="800000"/>
            <a:headEnd/>
            <a:tailEnd/>
          </a:ln>
        </p:spPr>
        <p:txBody>
          <a:bodyPr anchor="ctr"/>
          <a:lstStyle/>
          <a:p>
            <a:pPr algn="ctr">
              <a:lnSpc>
                <a:spcPct val="100000"/>
              </a:lnSpc>
              <a:spcBef>
                <a:spcPts val="600"/>
              </a:spcBef>
              <a:spcAft>
                <a:spcPct val="25000"/>
              </a:spcAft>
              <a:buClr>
                <a:srgbClr val="333399"/>
              </a:buClr>
              <a:buFont typeface="Wingdings" charset="0"/>
              <a:buNone/>
            </a:pPr>
            <a:r>
              <a:rPr lang="en-US" sz="1800" b="1" smtClean="0">
                <a:solidFill>
                  <a:srgbClr val="FFFFFF"/>
                </a:solidFill>
                <a:latin typeface="Arial" charset="0"/>
                <a:ea typeface="ＭＳ Ｐゴシック" charset="0"/>
                <a:cs typeface="Arial" charset="0"/>
              </a:rPr>
              <a:t>TDF/FTC </a:t>
            </a:r>
          </a:p>
          <a:p>
            <a:pPr algn="ctr">
              <a:lnSpc>
                <a:spcPct val="100000"/>
              </a:lnSpc>
              <a:spcBef>
                <a:spcPts val="600"/>
              </a:spcBef>
              <a:spcAft>
                <a:spcPct val="25000"/>
              </a:spcAft>
              <a:buClr>
                <a:srgbClr val="333399"/>
              </a:buClr>
              <a:buFont typeface="Wingdings" charset="0"/>
              <a:buNone/>
            </a:pPr>
            <a:r>
              <a:rPr lang="en-US" sz="1800" b="1" smtClean="0">
                <a:solidFill>
                  <a:srgbClr val="FFFFFF"/>
                </a:solidFill>
                <a:latin typeface="Arial" charset="0"/>
                <a:ea typeface="ＭＳ Ｐゴシック" charset="0"/>
                <a:cs typeface="Arial" charset="0"/>
              </a:rPr>
              <a:t>On Demand</a:t>
            </a:r>
          </a:p>
        </p:txBody>
      </p:sp>
      <p:cxnSp>
        <p:nvCxnSpPr>
          <p:cNvPr id="37900" name="AutoShape 12"/>
          <p:cNvCxnSpPr>
            <a:cxnSpLocks noChangeShapeType="1"/>
          </p:cNvCxnSpPr>
          <p:nvPr/>
        </p:nvCxnSpPr>
        <p:spPr bwMode="auto">
          <a:xfrm rot="10800000">
            <a:off x="5984875" y="2938463"/>
            <a:ext cx="796925" cy="70485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7901" name="AutoShape 12"/>
          <p:cNvCxnSpPr>
            <a:cxnSpLocks noChangeShapeType="1"/>
          </p:cNvCxnSpPr>
          <p:nvPr/>
        </p:nvCxnSpPr>
        <p:spPr bwMode="auto">
          <a:xfrm rot="10800000" flipV="1">
            <a:off x="5994400" y="3678238"/>
            <a:ext cx="777875" cy="576262"/>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1" name="Flèche droite 10"/>
          <p:cNvSpPr/>
          <p:nvPr/>
        </p:nvSpPr>
        <p:spPr>
          <a:xfrm>
            <a:off x="6383338" y="3608388"/>
            <a:ext cx="415925" cy="6985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defRPr/>
            </a:pPr>
            <a:endParaRPr lang="fr-FR" sz="1800">
              <a:solidFill>
                <a:srgbClr val="FFFFFF"/>
              </a:solidFill>
              <a:latin typeface="Arial"/>
            </a:endParaRPr>
          </a:p>
        </p:txBody>
      </p:sp>
      <p:sp>
        <p:nvSpPr>
          <p:cNvPr id="37903" name="ZoneTexte 11"/>
          <p:cNvSpPr txBox="1">
            <a:spLocks noChangeArrowheads="1"/>
          </p:cNvSpPr>
          <p:nvPr/>
        </p:nvSpPr>
        <p:spPr bwMode="auto">
          <a:xfrm>
            <a:off x="2824163" y="2057400"/>
            <a:ext cx="841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nSpc>
                <a:spcPct val="100000"/>
              </a:lnSpc>
            </a:pPr>
            <a:r>
              <a:rPr lang="fr-FR" sz="1200" b="1" smtClean="0">
                <a:solidFill>
                  <a:srgbClr val="000000"/>
                </a:solidFill>
                <a:cs typeface="Arial" charset="0"/>
              </a:rPr>
              <a:t>Feb 2012</a:t>
            </a:r>
          </a:p>
        </p:txBody>
      </p:sp>
      <p:sp>
        <p:nvSpPr>
          <p:cNvPr id="37904" name="ZoneTexte 36"/>
          <p:cNvSpPr txBox="1">
            <a:spLocks noChangeArrowheads="1"/>
          </p:cNvSpPr>
          <p:nvPr/>
        </p:nvSpPr>
        <p:spPr bwMode="auto">
          <a:xfrm>
            <a:off x="5883275" y="2049463"/>
            <a:ext cx="857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nSpc>
                <a:spcPct val="100000"/>
              </a:lnSpc>
            </a:pPr>
            <a:r>
              <a:rPr lang="fr-FR" sz="1200" b="1" smtClean="0">
                <a:solidFill>
                  <a:srgbClr val="000000"/>
                </a:solidFill>
                <a:cs typeface="Arial" charset="0"/>
              </a:rPr>
              <a:t>Nov 2014</a:t>
            </a:r>
          </a:p>
        </p:txBody>
      </p:sp>
      <p:sp>
        <p:nvSpPr>
          <p:cNvPr id="37905" name="ZoneTexte 37"/>
          <p:cNvSpPr txBox="1">
            <a:spLocks noChangeArrowheads="1"/>
          </p:cNvSpPr>
          <p:nvPr/>
        </p:nvSpPr>
        <p:spPr bwMode="auto">
          <a:xfrm>
            <a:off x="8262938" y="2057400"/>
            <a:ext cx="841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nSpc>
                <a:spcPct val="100000"/>
              </a:lnSpc>
            </a:pPr>
            <a:r>
              <a:rPr lang="fr-FR" sz="1200" b="1" smtClean="0">
                <a:solidFill>
                  <a:srgbClr val="000000"/>
                </a:solidFill>
                <a:cs typeface="Arial" charset="0"/>
              </a:rPr>
              <a:t>Jun 2016</a:t>
            </a:r>
          </a:p>
        </p:txBody>
      </p:sp>
      <p:cxnSp>
        <p:nvCxnSpPr>
          <p:cNvPr id="42" name="Connecteur droit avec flèche 41"/>
          <p:cNvCxnSpPr/>
          <p:nvPr/>
        </p:nvCxnSpPr>
        <p:spPr>
          <a:xfrm flipH="1">
            <a:off x="3236913" y="2333625"/>
            <a:ext cx="0" cy="581025"/>
          </a:xfrm>
          <a:prstGeom prst="straightConnector1">
            <a:avLst/>
          </a:prstGeom>
          <a:ln w="1270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flipH="1">
            <a:off x="8848725" y="2325688"/>
            <a:ext cx="0" cy="581025"/>
          </a:xfrm>
          <a:prstGeom prst="straightConnector1">
            <a:avLst/>
          </a:prstGeom>
          <a:ln w="1270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H="1">
            <a:off x="6313488" y="2314575"/>
            <a:ext cx="0" cy="581025"/>
          </a:xfrm>
          <a:prstGeom prst="straightConnector1">
            <a:avLst/>
          </a:prstGeom>
          <a:ln w="1270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336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62" y="764703"/>
            <a:ext cx="7992888" cy="5328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5536" y="150690"/>
            <a:ext cx="5688632" cy="701731"/>
          </a:xfrm>
          <a:prstGeom prst="rect">
            <a:avLst/>
          </a:prstGeom>
          <a:noFill/>
          <a:ln>
            <a:solidFill>
              <a:srgbClr val="C00000"/>
            </a:solidFill>
          </a:ln>
        </p:spPr>
        <p:txBody>
          <a:bodyPr wrap="square" rtlCol="0">
            <a:spAutoFit/>
          </a:bodyPr>
          <a:lstStyle/>
          <a:p>
            <a:r>
              <a:rPr lang="en-GB" sz="1200" dirty="0" smtClean="0"/>
              <a:t>3.3 By </a:t>
            </a:r>
            <a:r>
              <a:rPr lang="en-GB" sz="1200" dirty="0"/>
              <a:t>2030, end the epidemics of AIDS, tuberculosis, malaria and neglected tropical diseases and combat hepatitis, water-borne diseases and other communicable </a:t>
            </a:r>
            <a:r>
              <a:rPr lang="en-GB" sz="1200" dirty="0" smtClean="0"/>
              <a:t>diseases</a:t>
            </a:r>
            <a:endParaRPr lang="en-IE" sz="1200" dirty="0"/>
          </a:p>
        </p:txBody>
      </p:sp>
      <p:cxnSp>
        <p:nvCxnSpPr>
          <p:cNvPr id="7" name="Straight Arrow Connector 6"/>
          <p:cNvCxnSpPr/>
          <p:nvPr/>
        </p:nvCxnSpPr>
        <p:spPr bwMode="auto">
          <a:xfrm>
            <a:off x="1547664" y="854278"/>
            <a:ext cx="2088232" cy="1134562"/>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bwMode="auto">
          <a:xfrm>
            <a:off x="1317340" y="160499"/>
            <a:ext cx="1922512" cy="244165"/>
          </a:xfrm>
          <a:prstGeom prst="rect">
            <a:avLst/>
          </a:prstGeom>
          <a:noFill/>
          <a:ln w="254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10000"/>
              </a:lnSpc>
              <a:spcBef>
                <a:spcPct val="0"/>
              </a:spcBef>
              <a:spcAft>
                <a:spcPct val="0"/>
              </a:spcAft>
              <a:buClrTx/>
              <a:buSzTx/>
              <a:buFontTx/>
              <a:buNone/>
              <a:tabLst/>
            </a:pPr>
            <a:endParaRPr kumimoji="0" lang="en-IE" sz="2400" b="0" i="0" u="none" strike="noStrike" cap="none" normalizeH="0" baseline="0" smtClean="0">
              <a:ln>
                <a:noFill/>
              </a:ln>
              <a:solidFill>
                <a:srgbClr val="000066"/>
              </a:solidFill>
              <a:effectLst/>
              <a:latin typeface="Arial" pitchFamily="34" charset="0"/>
            </a:endParaRPr>
          </a:p>
        </p:txBody>
      </p:sp>
    </p:spTree>
    <p:extLst>
      <p:ext uri="{BB962C8B-B14F-4D97-AF65-F5344CB8AC3E}">
        <p14:creationId xmlns:p14="http://schemas.microsoft.com/office/powerpoint/2010/main" val="246162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p:cNvGraphicFramePr/>
          <p:nvPr/>
        </p:nvGraphicFramePr>
        <p:xfrm>
          <a:off x="225825" y="4294450"/>
          <a:ext cx="8748464" cy="862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9939" name="Groupe 87"/>
          <p:cNvGrpSpPr>
            <a:grpSpLocks/>
          </p:cNvGrpSpPr>
          <p:nvPr/>
        </p:nvGrpSpPr>
        <p:grpSpPr bwMode="auto">
          <a:xfrm>
            <a:off x="4967288" y="2438400"/>
            <a:ext cx="523875" cy="2105025"/>
            <a:chOff x="4937887" y="1268760"/>
            <a:chExt cx="523904" cy="2105792"/>
          </a:xfrm>
        </p:grpSpPr>
        <p:sp>
          <p:nvSpPr>
            <p:cNvPr id="17" name="Émoticône 16"/>
            <p:cNvSpPr/>
            <p:nvPr/>
          </p:nvSpPr>
          <p:spPr>
            <a:xfrm>
              <a:off x="4937887" y="1268760"/>
              <a:ext cx="523904" cy="503421"/>
            </a:xfrm>
            <a:prstGeom prst="smileyFace">
              <a:avLst/>
            </a:prstGeom>
            <a:solidFill>
              <a:srgbClr val="FFFF00"/>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cxnSp>
          <p:nvCxnSpPr>
            <p:cNvPr id="21" name="Connecteur droit avec flèche 20"/>
            <p:cNvCxnSpPr>
              <a:cxnSpLocks noChangeShapeType="1"/>
            </p:cNvCxnSpPr>
            <p:nvPr/>
          </p:nvCxnSpPr>
          <p:spPr bwMode="auto">
            <a:xfrm>
              <a:off x="4937887" y="1619726"/>
              <a:ext cx="23813" cy="1754826"/>
            </a:xfrm>
            <a:prstGeom prst="straightConnector1">
              <a:avLst/>
            </a:prstGeom>
            <a:noFill/>
            <a:ln w="25400">
              <a:solidFill>
                <a:srgbClr val="00206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92" name="Émoticône 91"/>
          <p:cNvSpPr/>
          <p:nvPr/>
        </p:nvSpPr>
        <p:spPr bwMode="auto">
          <a:xfrm>
            <a:off x="4443413" y="2455863"/>
            <a:ext cx="523875" cy="503237"/>
          </a:xfrm>
          <a:prstGeom prst="smileyFace">
            <a:avLst/>
          </a:prstGeom>
          <a:solidFill>
            <a:srgbClr val="FFFF00"/>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5" name="Cœur 14"/>
          <p:cNvSpPr/>
          <p:nvPr/>
        </p:nvSpPr>
        <p:spPr bwMode="auto">
          <a:xfrm>
            <a:off x="4821238" y="2997200"/>
            <a:ext cx="292100" cy="36195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grpSp>
        <p:nvGrpSpPr>
          <p:cNvPr id="39942" name="Groupe 103"/>
          <p:cNvGrpSpPr>
            <a:grpSpLocks/>
          </p:cNvGrpSpPr>
          <p:nvPr/>
        </p:nvGrpSpPr>
        <p:grpSpPr bwMode="auto">
          <a:xfrm>
            <a:off x="5184775" y="3776663"/>
            <a:ext cx="552450" cy="766762"/>
            <a:chOff x="7403387" y="4177728"/>
            <a:chExt cx="334507" cy="379431"/>
          </a:xfrm>
        </p:grpSpPr>
        <p:sp>
          <p:nvSpPr>
            <p:cNvPr id="114" name="Flèche vers le bas 113"/>
            <p:cNvSpPr/>
            <p:nvPr/>
          </p:nvSpPr>
          <p:spPr>
            <a:xfrm>
              <a:off x="7570640" y="4335628"/>
              <a:ext cx="97084" cy="221531"/>
            </a:xfrm>
            <a:prstGeom prst="downArrow">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FFFFFF"/>
                </a:solidFill>
              </a:endParaRPr>
            </a:p>
          </p:txBody>
        </p:sp>
        <p:pic>
          <p:nvPicPr>
            <p:cNvPr id="39956" name="Picture 2" descr="http://yagg.com/files/2012/05/Truvada-preventif-fd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718450">
              <a:off x="7403387" y="4177728"/>
              <a:ext cx="33450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943" name="Groupe 150"/>
          <p:cNvGrpSpPr>
            <a:grpSpLocks/>
          </p:cNvGrpSpPr>
          <p:nvPr/>
        </p:nvGrpSpPr>
        <p:grpSpPr bwMode="auto">
          <a:xfrm>
            <a:off x="4343400" y="3668713"/>
            <a:ext cx="558800" cy="887412"/>
            <a:chOff x="7403387" y="4177728"/>
            <a:chExt cx="334507" cy="379431"/>
          </a:xfrm>
        </p:grpSpPr>
        <p:sp>
          <p:nvSpPr>
            <p:cNvPr id="152" name="Flèche vers le bas 151"/>
            <p:cNvSpPr/>
            <p:nvPr/>
          </p:nvSpPr>
          <p:spPr>
            <a:xfrm>
              <a:off x="7570641" y="4335881"/>
              <a:ext cx="96931" cy="221278"/>
            </a:xfrm>
            <a:prstGeom prst="downArrow">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FFFFFF"/>
                </a:solidFill>
              </a:endParaRPr>
            </a:p>
          </p:txBody>
        </p:sp>
        <p:pic>
          <p:nvPicPr>
            <p:cNvPr id="39954" name="Picture 2" descr="http://yagg.com/files/2012/05/Truvada-preventif-fd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718450">
              <a:off x="7403387" y="4177728"/>
              <a:ext cx="33450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8" name="Rectangle 1"/>
          <p:cNvSpPr>
            <a:spLocks noChangeArrowheads="1"/>
          </p:cNvSpPr>
          <p:nvPr/>
        </p:nvSpPr>
        <p:spPr bwMode="auto">
          <a:xfrm>
            <a:off x="2286000" y="315913"/>
            <a:ext cx="6702425" cy="769937"/>
          </a:xfrm>
          <a:prstGeom prst="rect">
            <a:avLst/>
          </a:prstGeom>
          <a:solidFill>
            <a:schemeClr val="accent5"/>
          </a:solidFill>
          <a:ln w="9525">
            <a:solidFill>
              <a:schemeClr val="tx1"/>
            </a:solidFill>
            <a:miter lim="800000"/>
            <a:headEnd/>
            <a:tailEnd/>
          </a:ln>
        </p:spPr>
        <p:txBody>
          <a:bodyPr>
            <a:spAutoFit/>
          </a:bodyPr>
          <a:lstStyle/>
          <a:p>
            <a:pPr algn="ctr" eaLnBrk="1" hangingPunct="1">
              <a:defRPr/>
            </a:pPr>
            <a:r>
              <a:rPr lang="fr-FR" altLang="fr-FR" sz="3600" b="1" dirty="0">
                <a:solidFill>
                  <a:srgbClr val="000000"/>
                </a:solidFill>
                <a:latin typeface="Arial" panose="020B0604020202020204" pitchFamily="34" charset="0"/>
                <a:ea typeface="+mn-ea"/>
                <a:cs typeface="Arial" panose="020B0604020202020204" pitchFamily="34" charset="0"/>
              </a:rPr>
              <a:t>IPERGAY : </a:t>
            </a:r>
            <a:r>
              <a:rPr lang="fr-FR" altLang="fr-FR" sz="3600" b="1" dirty="0" err="1">
                <a:solidFill>
                  <a:srgbClr val="000000"/>
                </a:solidFill>
                <a:latin typeface="Arial" panose="020B0604020202020204" pitchFamily="34" charset="0"/>
                <a:ea typeface="+mn-ea"/>
                <a:cs typeface="Arial" panose="020B0604020202020204" pitchFamily="34" charset="0"/>
              </a:rPr>
              <a:t>Sex-Driven</a:t>
            </a:r>
            <a:r>
              <a:rPr lang="fr-FR" altLang="fr-FR" sz="3600" b="1" dirty="0">
                <a:solidFill>
                  <a:srgbClr val="000000"/>
                </a:solidFill>
                <a:latin typeface="Arial" panose="020B0604020202020204" pitchFamily="34" charset="0"/>
                <a:ea typeface="+mn-ea"/>
                <a:cs typeface="Arial" panose="020B0604020202020204" pitchFamily="34" charset="0"/>
              </a:rPr>
              <a:t> </a:t>
            </a:r>
            <a:r>
              <a:rPr lang="fr-FR" altLang="fr-FR" sz="3600" b="1" dirty="0" err="1">
                <a:solidFill>
                  <a:srgbClr val="000000"/>
                </a:solidFill>
                <a:latin typeface="Arial" panose="020B0604020202020204" pitchFamily="34" charset="0"/>
                <a:ea typeface="+mn-ea"/>
                <a:cs typeface="Arial" panose="020B0604020202020204" pitchFamily="34" charset="0"/>
              </a:rPr>
              <a:t>iPrEP</a:t>
            </a:r>
            <a:endParaRPr lang="fr-FR" altLang="fr-FR" sz="3600" b="1" dirty="0">
              <a:solidFill>
                <a:srgbClr val="000000"/>
              </a:solidFill>
              <a:latin typeface="Arial" panose="020B0604020202020204" pitchFamily="34" charset="0"/>
              <a:ea typeface="+mn-ea"/>
              <a:cs typeface="Arial" panose="020B0604020202020204" pitchFamily="34" charset="0"/>
            </a:endParaRPr>
          </a:p>
          <a:p>
            <a:pPr algn="ctr" eaLnBrk="1" hangingPunct="1">
              <a:defRPr/>
            </a:pPr>
            <a:endParaRPr lang="fr-FR" altLang="fr-FR" sz="800" b="1" dirty="0">
              <a:solidFill>
                <a:srgbClr val="000000"/>
              </a:solidFill>
              <a:latin typeface="Arial" panose="020B0604020202020204" pitchFamily="34" charset="0"/>
              <a:ea typeface="+mn-ea"/>
              <a:cs typeface="Arial" panose="020B0604020202020204" pitchFamily="34" charset="0"/>
            </a:endParaRPr>
          </a:p>
        </p:txBody>
      </p:sp>
      <p:grpSp>
        <p:nvGrpSpPr>
          <p:cNvPr id="39945" name="Groupe 103"/>
          <p:cNvGrpSpPr>
            <a:grpSpLocks/>
          </p:cNvGrpSpPr>
          <p:nvPr/>
        </p:nvGrpSpPr>
        <p:grpSpPr bwMode="auto">
          <a:xfrm>
            <a:off x="6107113" y="3762375"/>
            <a:ext cx="552450" cy="766763"/>
            <a:chOff x="7403387" y="4177728"/>
            <a:chExt cx="334507" cy="379431"/>
          </a:xfrm>
        </p:grpSpPr>
        <p:sp>
          <p:nvSpPr>
            <p:cNvPr id="18" name="Flèche vers le bas 17"/>
            <p:cNvSpPr/>
            <p:nvPr/>
          </p:nvSpPr>
          <p:spPr>
            <a:xfrm>
              <a:off x="7570641" y="4335628"/>
              <a:ext cx="97084" cy="221531"/>
            </a:xfrm>
            <a:prstGeom prst="downArrow">
              <a:avLst/>
            </a:prstGeom>
            <a:solidFill>
              <a:srgbClr val="00B0F0"/>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FFFFFF"/>
                </a:solidFill>
              </a:endParaRPr>
            </a:p>
          </p:txBody>
        </p:sp>
        <p:pic>
          <p:nvPicPr>
            <p:cNvPr id="39952" name="Picture 2" descr="http://yagg.com/files/2012/05/Truvada-preventif-fd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718450">
              <a:off x="7403387" y="4177728"/>
              <a:ext cx="334507" cy="20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946" name="Picture 2" descr="http://yagg.com/files/2012/05/Truvada-preventif-fd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718450">
            <a:off x="4238625" y="3282950"/>
            <a:ext cx="5588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Rectangle 1"/>
          <p:cNvSpPr>
            <a:spLocks noChangeArrowheads="1"/>
          </p:cNvSpPr>
          <p:nvPr/>
        </p:nvSpPr>
        <p:spPr bwMode="auto">
          <a:xfrm>
            <a:off x="61913" y="1731963"/>
            <a:ext cx="43576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5125" indent="-365125" eaLnBrk="1" hangingPunct="1">
              <a:spcBef>
                <a:spcPts val="1200"/>
              </a:spcBef>
              <a:buFont typeface="Wingdings" charset="0"/>
              <a:buChar char="ü"/>
            </a:pPr>
            <a:r>
              <a:rPr lang="en-US" sz="2000">
                <a:solidFill>
                  <a:srgbClr val="000000"/>
                </a:solidFill>
                <a:ea typeface="MS PGothic" charset="0"/>
              </a:rPr>
              <a:t>2 tablets 2-24 hours before sex </a:t>
            </a:r>
          </a:p>
          <a:p>
            <a:pPr marL="365125" indent="-365125" eaLnBrk="1" hangingPunct="1">
              <a:spcBef>
                <a:spcPts val="1200"/>
              </a:spcBef>
              <a:buFont typeface="Wingdings" charset="0"/>
              <a:buChar char="ü"/>
            </a:pPr>
            <a:r>
              <a:rPr lang="en-US" sz="2000">
                <a:solidFill>
                  <a:srgbClr val="000000"/>
                </a:solidFill>
                <a:ea typeface="MS PGothic" charset="0"/>
              </a:rPr>
              <a:t>1 tablet 24 hours later</a:t>
            </a:r>
          </a:p>
          <a:p>
            <a:pPr marL="365125" indent="-365125" eaLnBrk="1" hangingPunct="1">
              <a:spcBef>
                <a:spcPts val="1200"/>
              </a:spcBef>
              <a:buFont typeface="Wingdings" charset="0"/>
              <a:buChar char="ü"/>
            </a:pPr>
            <a:r>
              <a:rPr lang="en-US" sz="2000">
                <a:solidFill>
                  <a:srgbClr val="000000"/>
                </a:solidFill>
                <a:ea typeface="MS PGothic" charset="0"/>
              </a:rPr>
              <a:t>1 tablet 48 hours after first intake</a:t>
            </a:r>
            <a:endParaRPr lang="fr-FR" sz="2000">
              <a:solidFill>
                <a:srgbClr val="000000"/>
              </a:solidFill>
              <a:ea typeface="MS PGothic" charset="0"/>
            </a:endParaRPr>
          </a:p>
        </p:txBody>
      </p:sp>
      <p:pic>
        <p:nvPicPr>
          <p:cNvPr id="39948" name="Picture 10" descr="logo_anr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96225" y="6024563"/>
            <a:ext cx="1141413"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55588"/>
            <a:ext cx="22860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4" name="ZoneTexte 1"/>
          <p:cNvSpPr txBox="1">
            <a:spLocks noChangeArrowheads="1"/>
          </p:cNvSpPr>
          <p:nvPr/>
        </p:nvSpPr>
        <p:spPr bwMode="auto">
          <a:xfrm>
            <a:off x="565150" y="5440363"/>
            <a:ext cx="791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r>
              <a:rPr lang="fr-FR" sz="2000"/>
              <a:t>4 pills of TDF/FTC taken over 3 days to cover one sexual intercourse</a:t>
            </a:r>
          </a:p>
        </p:txBody>
      </p:sp>
    </p:spTree>
    <p:extLst>
      <p:ext uri="{BB962C8B-B14F-4D97-AF65-F5344CB8AC3E}">
        <p14:creationId xmlns:p14="http://schemas.microsoft.com/office/powerpoint/2010/main" val="17228913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5000" fill="hold" nodeType="withEffect">
                                  <p:stCondLst>
                                    <p:cond delay="0"/>
                                  </p:stCondLst>
                                  <p:childTnLst>
                                    <p:anim calcmode="discrete" valueType="str">
                                      <p:cBhvr>
                                        <p:cTn id="6" dur="1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oneTexte 182"/>
          <p:cNvSpPr txBox="1">
            <a:spLocks noChangeArrowheads="1"/>
          </p:cNvSpPr>
          <p:nvPr/>
        </p:nvSpPr>
        <p:spPr bwMode="auto">
          <a:xfrm>
            <a:off x="2170113" y="4629150"/>
            <a:ext cx="2714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lnSpc>
                <a:spcPct val="100000"/>
              </a:lnSpc>
            </a:pPr>
            <a:r>
              <a:rPr lang="fr-FR" sz="1400" b="1" smtClean="0">
                <a:solidFill>
                  <a:srgbClr val="000000"/>
                </a:solidFill>
                <a:cs typeface="Arial" charset="0"/>
              </a:rPr>
              <a:t>0</a:t>
            </a:r>
          </a:p>
        </p:txBody>
      </p:sp>
      <p:sp>
        <p:nvSpPr>
          <p:cNvPr id="44035" name="ZoneTexte 182"/>
          <p:cNvSpPr txBox="1">
            <a:spLocks noChangeArrowheads="1"/>
          </p:cNvSpPr>
          <p:nvPr/>
        </p:nvSpPr>
        <p:spPr bwMode="auto">
          <a:xfrm>
            <a:off x="2557463" y="4629150"/>
            <a:ext cx="198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lnSpc>
                <a:spcPct val="100000"/>
              </a:lnSpc>
            </a:pPr>
            <a:r>
              <a:rPr lang="fr-FR" sz="1400" b="1" smtClean="0">
                <a:solidFill>
                  <a:srgbClr val="000000"/>
                </a:solidFill>
                <a:cs typeface="Arial" charset="0"/>
              </a:rPr>
              <a:t>2</a:t>
            </a:r>
          </a:p>
        </p:txBody>
      </p:sp>
      <p:sp>
        <p:nvSpPr>
          <p:cNvPr id="44036" name="ZoneTexte 182"/>
          <p:cNvSpPr txBox="1">
            <a:spLocks noChangeArrowheads="1"/>
          </p:cNvSpPr>
          <p:nvPr/>
        </p:nvSpPr>
        <p:spPr bwMode="auto">
          <a:xfrm>
            <a:off x="2936875" y="4629150"/>
            <a:ext cx="165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lnSpc>
                <a:spcPct val="100000"/>
              </a:lnSpc>
            </a:pPr>
            <a:r>
              <a:rPr lang="fr-FR" sz="1400" b="1" smtClean="0">
                <a:solidFill>
                  <a:srgbClr val="000000"/>
                </a:solidFill>
                <a:cs typeface="Arial" charset="0"/>
              </a:rPr>
              <a:t>4</a:t>
            </a:r>
          </a:p>
        </p:txBody>
      </p:sp>
      <p:sp>
        <p:nvSpPr>
          <p:cNvPr id="44037" name="ZoneTexte 182"/>
          <p:cNvSpPr txBox="1">
            <a:spLocks noChangeArrowheads="1"/>
          </p:cNvSpPr>
          <p:nvPr/>
        </p:nvSpPr>
        <p:spPr bwMode="auto">
          <a:xfrm>
            <a:off x="3251200" y="4629150"/>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lnSpc>
                <a:spcPct val="100000"/>
              </a:lnSpc>
            </a:pPr>
            <a:r>
              <a:rPr lang="fr-FR" sz="1400" b="1" smtClean="0">
                <a:solidFill>
                  <a:srgbClr val="000000"/>
                </a:solidFill>
                <a:cs typeface="Arial" charset="0"/>
              </a:rPr>
              <a:t>6</a:t>
            </a:r>
          </a:p>
        </p:txBody>
      </p:sp>
      <p:sp>
        <p:nvSpPr>
          <p:cNvPr id="44038" name="ZoneTexte 182"/>
          <p:cNvSpPr txBox="1">
            <a:spLocks noChangeArrowheads="1"/>
          </p:cNvSpPr>
          <p:nvPr/>
        </p:nvSpPr>
        <p:spPr bwMode="auto">
          <a:xfrm>
            <a:off x="3589338" y="4629150"/>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lnSpc>
                <a:spcPct val="100000"/>
              </a:lnSpc>
            </a:pPr>
            <a:r>
              <a:rPr lang="fr-FR" sz="1400" b="1" smtClean="0">
                <a:solidFill>
                  <a:srgbClr val="000000"/>
                </a:solidFill>
                <a:cs typeface="Arial" charset="0"/>
              </a:rPr>
              <a:t>8</a:t>
            </a:r>
          </a:p>
        </p:txBody>
      </p:sp>
      <p:sp>
        <p:nvSpPr>
          <p:cNvPr id="44039" name="ZoneTexte 182"/>
          <p:cNvSpPr txBox="1">
            <a:spLocks noChangeArrowheads="1"/>
          </p:cNvSpPr>
          <p:nvPr/>
        </p:nvSpPr>
        <p:spPr bwMode="auto">
          <a:xfrm>
            <a:off x="3863975" y="4629150"/>
            <a:ext cx="320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lnSpc>
                <a:spcPct val="100000"/>
              </a:lnSpc>
            </a:pPr>
            <a:r>
              <a:rPr lang="fr-FR" sz="1400" b="1" smtClean="0">
                <a:solidFill>
                  <a:srgbClr val="000000"/>
                </a:solidFill>
                <a:cs typeface="Arial" charset="0"/>
              </a:rPr>
              <a:t>10</a:t>
            </a:r>
          </a:p>
        </p:txBody>
      </p:sp>
      <p:sp>
        <p:nvSpPr>
          <p:cNvPr id="44040" name="ZoneTexte 182"/>
          <p:cNvSpPr txBox="1">
            <a:spLocks noChangeArrowheads="1"/>
          </p:cNvSpPr>
          <p:nvPr/>
        </p:nvSpPr>
        <p:spPr bwMode="auto">
          <a:xfrm>
            <a:off x="4240213" y="4629150"/>
            <a:ext cx="3222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lnSpc>
                <a:spcPct val="100000"/>
              </a:lnSpc>
            </a:pPr>
            <a:r>
              <a:rPr lang="fr-FR" sz="1400" b="1" smtClean="0">
                <a:solidFill>
                  <a:srgbClr val="000000"/>
                </a:solidFill>
                <a:cs typeface="Arial" charset="0"/>
              </a:rPr>
              <a:t>12</a:t>
            </a:r>
          </a:p>
        </p:txBody>
      </p:sp>
      <p:sp>
        <p:nvSpPr>
          <p:cNvPr id="44041" name="ZoneTexte 182"/>
          <p:cNvSpPr txBox="1">
            <a:spLocks noChangeArrowheads="1"/>
          </p:cNvSpPr>
          <p:nvPr/>
        </p:nvSpPr>
        <p:spPr bwMode="auto">
          <a:xfrm>
            <a:off x="4451350" y="4629150"/>
            <a:ext cx="542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lnSpc>
                <a:spcPct val="100000"/>
              </a:lnSpc>
            </a:pPr>
            <a:r>
              <a:rPr lang="fr-FR" sz="1400" b="1" smtClean="0">
                <a:solidFill>
                  <a:srgbClr val="000000"/>
                </a:solidFill>
                <a:cs typeface="Arial" charset="0"/>
              </a:rPr>
              <a:t>14</a:t>
            </a:r>
          </a:p>
        </p:txBody>
      </p:sp>
      <p:sp>
        <p:nvSpPr>
          <p:cNvPr id="44042" name="ZoneTexte 182"/>
          <p:cNvSpPr txBox="1">
            <a:spLocks noChangeArrowheads="1"/>
          </p:cNvSpPr>
          <p:nvPr/>
        </p:nvSpPr>
        <p:spPr bwMode="auto">
          <a:xfrm>
            <a:off x="4833938" y="4629150"/>
            <a:ext cx="4270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lnSpc>
                <a:spcPct val="100000"/>
              </a:lnSpc>
            </a:pPr>
            <a:r>
              <a:rPr lang="fr-FR" sz="1400" b="1" smtClean="0">
                <a:solidFill>
                  <a:srgbClr val="000000"/>
                </a:solidFill>
                <a:cs typeface="Arial" charset="0"/>
              </a:rPr>
              <a:t>16</a:t>
            </a:r>
          </a:p>
        </p:txBody>
      </p:sp>
      <p:sp>
        <p:nvSpPr>
          <p:cNvPr id="44043" name="ZoneTexte 182"/>
          <p:cNvSpPr txBox="1">
            <a:spLocks noChangeArrowheads="1"/>
          </p:cNvSpPr>
          <p:nvPr/>
        </p:nvSpPr>
        <p:spPr bwMode="auto">
          <a:xfrm>
            <a:off x="5189538" y="4629150"/>
            <a:ext cx="4270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lnSpc>
                <a:spcPct val="100000"/>
              </a:lnSpc>
            </a:pPr>
            <a:r>
              <a:rPr lang="fr-FR" sz="1400" b="1" smtClean="0">
                <a:solidFill>
                  <a:srgbClr val="000000"/>
                </a:solidFill>
                <a:cs typeface="Arial" charset="0"/>
              </a:rPr>
              <a:t>18</a:t>
            </a:r>
          </a:p>
        </p:txBody>
      </p:sp>
      <p:sp>
        <p:nvSpPr>
          <p:cNvPr id="44044" name="ZoneTexte 182"/>
          <p:cNvSpPr txBox="1">
            <a:spLocks noChangeArrowheads="1"/>
          </p:cNvSpPr>
          <p:nvPr/>
        </p:nvSpPr>
        <p:spPr bwMode="auto">
          <a:xfrm>
            <a:off x="5545138" y="4629150"/>
            <a:ext cx="4270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lnSpc>
                <a:spcPct val="100000"/>
              </a:lnSpc>
            </a:pPr>
            <a:r>
              <a:rPr lang="fr-FR" sz="1400" b="1" smtClean="0">
                <a:solidFill>
                  <a:srgbClr val="000000"/>
                </a:solidFill>
                <a:cs typeface="Arial" charset="0"/>
              </a:rPr>
              <a:t>20</a:t>
            </a:r>
          </a:p>
        </p:txBody>
      </p:sp>
      <p:sp>
        <p:nvSpPr>
          <p:cNvPr id="44045" name="ZoneTexte 182"/>
          <p:cNvSpPr txBox="1">
            <a:spLocks noChangeArrowheads="1"/>
          </p:cNvSpPr>
          <p:nvPr/>
        </p:nvSpPr>
        <p:spPr bwMode="auto">
          <a:xfrm>
            <a:off x="5888038" y="4629150"/>
            <a:ext cx="4270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lnSpc>
                <a:spcPct val="100000"/>
              </a:lnSpc>
            </a:pPr>
            <a:r>
              <a:rPr lang="fr-FR" sz="1400" b="1" smtClean="0">
                <a:solidFill>
                  <a:srgbClr val="000000"/>
                </a:solidFill>
                <a:cs typeface="Arial" charset="0"/>
              </a:rPr>
              <a:t>22</a:t>
            </a:r>
          </a:p>
        </p:txBody>
      </p:sp>
      <p:sp>
        <p:nvSpPr>
          <p:cNvPr id="44046" name="ZoneTexte 182"/>
          <p:cNvSpPr txBox="1">
            <a:spLocks noChangeArrowheads="1"/>
          </p:cNvSpPr>
          <p:nvPr/>
        </p:nvSpPr>
        <p:spPr bwMode="auto">
          <a:xfrm>
            <a:off x="6191250" y="4629150"/>
            <a:ext cx="546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lnSpc>
                <a:spcPct val="100000"/>
              </a:lnSpc>
            </a:pPr>
            <a:r>
              <a:rPr lang="fr-FR" sz="1400" b="1" smtClean="0">
                <a:solidFill>
                  <a:srgbClr val="000000"/>
                </a:solidFill>
                <a:cs typeface="Arial" charset="0"/>
              </a:rPr>
              <a:t>24</a:t>
            </a:r>
          </a:p>
        </p:txBody>
      </p:sp>
      <p:sp>
        <p:nvSpPr>
          <p:cNvPr id="44047" name="ZoneTexte 4"/>
          <p:cNvSpPr txBox="1">
            <a:spLocks noChangeArrowheads="1"/>
          </p:cNvSpPr>
          <p:nvPr/>
        </p:nvSpPr>
        <p:spPr bwMode="auto">
          <a:xfrm>
            <a:off x="6967538" y="4570413"/>
            <a:ext cx="1590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nSpc>
                <a:spcPct val="100000"/>
              </a:lnSpc>
            </a:pPr>
            <a:r>
              <a:rPr lang="fr-FR" sz="1400" b="1" smtClean="0">
                <a:solidFill>
                  <a:srgbClr val="000000"/>
                </a:solidFill>
                <a:cs typeface="Arial" charset="0"/>
              </a:rPr>
              <a:t>months from D0</a:t>
            </a:r>
          </a:p>
        </p:txBody>
      </p:sp>
      <p:sp>
        <p:nvSpPr>
          <p:cNvPr id="44048" name="ZoneTexte 182"/>
          <p:cNvSpPr txBox="1">
            <a:spLocks noChangeArrowheads="1"/>
          </p:cNvSpPr>
          <p:nvPr/>
        </p:nvSpPr>
        <p:spPr bwMode="auto">
          <a:xfrm>
            <a:off x="2124075" y="4843463"/>
            <a:ext cx="3286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lnSpc>
                <a:spcPct val="100000"/>
              </a:lnSpc>
            </a:pPr>
            <a:r>
              <a:rPr lang="fr-FR" sz="1200" i="1" smtClean="0">
                <a:solidFill>
                  <a:srgbClr val="000000"/>
                </a:solidFill>
                <a:cs typeface="Arial" charset="0"/>
              </a:rPr>
              <a:t>201</a:t>
            </a:r>
          </a:p>
        </p:txBody>
      </p:sp>
      <p:sp>
        <p:nvSpPr>
          <p:cNvPr id="44049" name="ZoneTexte 182"/>
          <p:cNvSpPr txBox="1">
            <a:spLocks noChangeArrowheads="1"/>
          </p:cNvSpPr>
          <p:nvPr/>
        </p:nvSpPr>
        <p:spPr bwMode="auto">
          <a:xfrm>
            <a:off x="3140075" y="4843463"/>
            <a:ext cx="3889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lnSpc>
                <a:spcPct val="100000"/>
              </a:lnSpc>
            </a:pPr>
            <a:r>
              <a:rPr lang="fr-FR" sz="1200" i="1" smtClean="0">
                <a:solidFill>
                  <a:srgbClr val="000000"/>
                </a:solidFill>
                <a:cs typeface="Arial" charset="0"/>
              </a:rPr>
              <a:t>142</a:t>
            </a:r>
          </a:p>
        </p:txBody>
      </p:sp>
      <p:sp>
        <p:nvSpPr>
          <p:cNvPr id="44050" name="ZoneTexte 182"/>
          <p:cNvSpPr txBox="1">
            <a:spLocks noChangeArrowheads="1"/>
          </p:cNvSpPr>
          <p:nvPr/>
        </p:nvSpPr>
        <p:spPr bwMode="auto">
          <a:xfrm>
            <a:off x="4211638" y="4843463"/>
            <a:ext cx="3222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lnSpc>
                <a:spcPct val="100000"/>
              </a:lnSpc>
            </a:pPr>
            <a:r>
              <a:rPr lang="fr-FR" sz="1200" i="1" smtClean="0">
                <a:solidFill>
                  <a:srgbClr val="000000"/>
                </a:solidFill>
                <a:cs typeface="Arial" charset="0"/>
              </a:rPr>
              <a:t>74</a:t>
            </a:r>
          </a:p>
        </p:txBody>
      </p:sp>
      <p:sp>
        <p:nvSpPr>
          <p:cNvPr id="44051" name="ZoneTexte 182"/>
          <p:cNvSpPr txBox="1">
            <a:spLocks noChangeArrowheads="1"/>
          </p:cNvSpPr>
          <p:nvPr/>
        </p:nvSpPr>
        <p:spPr bwMode="auto">
          <a:xfrm>
            <a:off x="5211763" y="4843463"/>
            <a:ext cx="4270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lnSpc>
                <a:spcPct val="100000"/>
              </a:lnSpc>
            </a:pPr>
            <a:r>
              <a:rPr lang="fr-FR" sz="1200" i="1" smtClean="0">
                <a:solidFill>
                  <a:srgbClr val="000000"/>
                </a:solidFill>
                <a:cs typeface="Arial" charset="0"/>
              </a:rPr>
              <a:t>55</a:t>
            </a:r>
          </a:p>
        </p:txBody>
      </p:sp>
      <p:sp>
        <p:nvSpPr>
          <p:cNvPr id="44052" name="ZoneTexte 182"/>
          <p:cNvSpPr txBox="1">
            <a:spLocks noChangeArrowheads="1"/>
          </p:cNvSpPr>
          <p:nvPr/>
        </p:nvSpPr>
        <p:spPr bwMode="auto">
          <a:xfrm>
            <a:off x="6192838" y="4843463"/>
            <a:ext cx="5445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lnSpc>
                <a:spcPct val="100000"/>
              </a:lnSpc>
            </a:pPr>
            <a:r>
              <a:rPr lang="fr-FR" sz="1200" i="1" smtClean="0">
                <a:solidFill>
                  <a:srgbClr val="000000"/>
                </a:solidFill>
                <a:cs typeface="Arial" charset="0"/>
              </a:rPr>
              <a:t>42</a:t>
            </a:r>
          </a:p>
        </p:txBody>
      </p:sp>
      <p:sp>
        <p:nvSpPr>
          <p:cNvPr id="44053" name="ZoneTexte 182"/>
          <p:cNvSpPr txBox="1">
            <a:spLocks noChangeArrowheads="1"/>
          </p:cNvSpPr>
          <p:nvPr/>
        </p:nvSpPr>
        <p:spPr bwMode="auto">
          <a:xfrm>
            <a:off x="2124075" y="5018088"/>
            <a:ext cx="3286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lnSpc>
                <a:spcPct val="100000"/>
              </a:lnSpc>
            </a:pPr>
            <a:r>
              <a:rPr lang="fr-FR" sz="1200" i="1" smtClean="0">
                <a:solidFill>
                  <a:srgbClr val="000000"/>
                </a:solidFill>
                <a:cs typeface="Arial" charset="0"/>
              </a:rPr>
              <a:t>199</a:t>
            </a:r>
          </a:p>
        </p:txBody>
      </p:sp>
      <p:sp>
        <p:nvSpPr>
          <p:cNvPr id="44054" name="ZoneTexte 182"/>
          <p:cNvSpPr txBox="1">
            <a:spLocks noChangeArrowheads="1"/>
          </p:cNvSpPr>
          <p:nvPr/>
        </p:nvSpPr>
        <p:spPr bwMode="auto">
          <a:xfrm>
            <a:off x="3140075" y="5018088"/>
            <a:ext cx="3889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lnSpc>
                <a:spcPct val="100000"/>
              </a:lnSpc>
            </a:pPr>
            <a:r>
              <a:rPr lang="fr-FR" sz="1200" i="1" smtClean="0">
                <a:solidFill>
                  <a:srgbClr val="000000"/>
                </a:solidFill>
                <a:cs typeface="Arial" charset="0"/>
              </a:rPr>
              <a:t>141</a:t>
            </a:r>
          </a:p>
        </p:txBody>
      </p:sp>
      <p:sp>
        <p:nvSpPr>
          <p:cNvPr id="44055" name="ZoneTexte 182"/>
          <p:cNvSpPr txBox="1">
            <a:spLocks noChangeArrowheads="1"/>
          </p:cNvSpPr>
          <p:nvPr/>
        </p:nvSpPr>
        <p:spPr bwMode="auto">
          <a:xfrm>
            <a:off x="4211638" y="5018088"/>
            <a:ext cx="3222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lnSpc>
                <a:spcPct val="100000"/>
              </a:lnSpc>
            </a:pPr>
            <a:r>
              <a:rPr lang="fr-FR" sz="1200" i="1" smtClean="0">
                <a:solidFill>
                  <a:srgbClr val="000000"/>
                </a:solidFill>
                <a:cs typeface="Arial" charset="0"/>
              </a:rPr>
              <a:t>82</a:t>
            </a:r>
          </a:p>
        </p:txBody>
      </p:sp>
      <p:sp>
        <p:nvSpPr>
          <p:cNvPr id="44056" name="ZoneTexte 182"/>
          <p:cNvSpPr txBox="1">
            <a:spLocks noChangeArrowheads="1"/>
          </p:cNvSpPr>
          <p:nvPr/>
        </p:nvSpPr>
        <p:spPr bwMode="auto">
          <a:xfrm>
            <a:off x="5207000" y="5018088"/>
            <a:ext cx="4270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lnSpc>
                <a:spcPct val="100000"/>
              </a:lnSpc>
            </a:pPr>
            <a:r>
              <a:rPr lang="fr-FR" sz="1200" i="1" smtClean="0">
                <a:solidFill>
                  <a:srgbClr val="000000"/>
                </a:solidFill>
                <a:cs typeface="Arial" charset="0"/>
              </a:rPr>
              <a:t>58</a:t>
            </a:r>
          </a:p>
        </p:txBody>
      </p:sp>
      <p:sp>
        <p:nvSpPr>
          <p:cNvPr id="44057" name="ZoneTexte 182"/>
          <p:cNvSpPr txBox="1">
            <a:spLocks noChangeArrowheads="1"/>
          </p:cNvSpPr>
          <p:nvPr/>
        </p:nvSpPr>
        <p:spPr bwMode="auto">
          <a:xfrm>
            <a:off x="6188075" y="5018088"/>
            <a:ext cx="5445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lnSpc>
                <a:spcPct val="100000"/>
              </a:lnSpc>
            </a:pPr>
            <a:r>
              <a:rPr lang="fr-FR" sz="1200" i="1" smtClean="0">
                <a:solidFill>
                  <a:srgbClr val="000000"/>
                </a:solidFill>
                <a:cs typeface="Arial" charset="0"/>
              </a:rPr>
              <a:t>43</a:t>
            </a:r>
          </a:p>
        </p:txBody>
      </p:sp>
      <p:sp>
        <p:nvSpPr>
          <p:cNvPr id="44058" name="ZoneTexte 103"/>
          <p:cNvSpPr txBox="1">
            <a:spLocks noChangeArrowheads="1"/>
          </p:cNvSpPr>
          <p:nvPr/>
        </p:nvSpPr>
        <p:spPr bwMode="auto">
          <a:xfrm>
            <a:off x="468313" y="4783138"/>
            <a:ext cx="8794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nSpc>
                <a:spcPts val="1400"/>
              </a:lnSpc>
            </a:pPr>
            <a:r>
              <a:rPr lang="fr-FR" sz="1200" i="1" smtClean="0">
                <a:solidFill>
                  <a:srgbClr val="000000"/>
                </a:solidFill>
                <a:cs typeface="Arial" charset="0"/>
              </a:rPr>
              <a:t>N at risk : </a:t>
            </a:r>
          </a:p>
        </p:txBody>
      </p:sp>
      <p:sp>
        <p:nvSpPr>
          <p:cNvPr id="44059" name="ZoneTexte 103"/>
          <p:cNvSpPr txBox="1">
            <a:spLocks noChangeArrowheads="1"/>
          </p:cNvSpPr>
          <p:nvPr/>
        </p:nvSpPr>
        <p:spPr bwMode="auto">
          <a:xfrm>
            <a:off x="1225550" y="4783138"/>
            <a:ext cx="7381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nSpc>
                <a:spcPts val="1400"/>
              </a:lnSpc>
            </a:pPr>
            <a:r>
              <a:rPr lang="fr-FR" sz="1200" i="1" smtClean="0">
                <a:solidFill>
                  <a:srgbClr val="000000"/>
                </a:solidFill>
                <a:cs typeface="Arial" charset="0"/>
              </a:rPr>
              <a:t>Placebo</a:t>
            </a:r>
          </a:p>
        </p:txBody>
      </p:sp>
      <p:sp>
        <p:nvSpPr>
          <p:cNvPr id="44060" name="ZoneTexte 103"/>
          <p:cNvSpPr txBox="1">
            <a:spLocks noChangeArrowheads="1"/>
          </p:cNvSpPr>
          <p:nvPr/>
        </p:nvSpPr>
        <p:spPr bwMode="auto">
          <a:xfrm>
            <a:off x="1193800" y="4970463"/>
            <a:ext cx="8270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nSpc>
                <a:spcPts val="1400"/>
              </a:lnSpc>
            </a:pPr>
            <a:r>
              <a:rPr lang="fr-FR" sz="1200" i="1" smtClean="0">
                <a:solidFill>
                  <a:srgbClr val="000000"/>
                </a:solidFill>
                <a:cs typeface="Arial" charset="0"/>
              </a:rPr>
              <a:t>TDF/FTC</a:t>
            </a:r>
          </a:p>
        </p:txBody>
      </p:sp>
      <p:sp>
        <p:nvSpPr>
          <p:cNvPr id="23581" name="Text Box 6"/>
          <p:cNvSpPr txBox="1">
            <a:spLocks noChangeArrowheads="1"/>
          </p:cNvSpPr>
          <p:nvPr/>
        </p:nvSpPr>
        <p:spPr bwMode="auto">
          <a:xfrm>
            <a:off x="-61913" y="5202238"/>
            <a:ext cx="9282113"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spcBef>
                <a:spcPct val="0"/>
              </a:spcBef>
              <a:buFontTx/>
              <a:buNone/>
              <a:defRPr/>
            </a:pPr>
            <a:r>
              <a:rPr lang="fr-FR" altLang="fr-FR" sz="1800" dirty="0" err="1" smtClean="0">
                <a:solidFill>
                  <a:srgbClr val="000000"/>
                </a:solidFill>
                <a:ea typeface="ＭＳ Ｐゴシック" charset="0"/>
                <a:cs typeface="Arial" panose="020B0604020202020204" pitchFamily="34" charset="0"/>
              </a:rPr>
              <a:t>Median</a:t>
            </a:r>
            <a:r>
              <a:rPr lang="fr-FR" altLang="fr-FR" sz="1800" dirty="0" smtClean="0">
                <a:solidFill>
                  <a:srgbClr val="000000"/>
                </a:solidFill>
                <a:ea typeface="ＭＳ Ｐゴシック" charset="0"/>
                <a:cs typeface="Arial" panose="020B0604020202020204" pitchFamily="34" charset="0"/>
              </a:rPr>
              <a:t> </a:t>
            </a:r>
            <a:r>
              <a:rPr lang="fr-FR" altLang="fr-FR" sz="1800" dirty="0" err="1" smtClean="0">
                <a:solidFill>
                  <a:srgbClr val="000000"/>
                </a:solidFill>
                <a:ea typeface="ＭＳ Ｐゴシック" charset="0"/>
                <a:cs typeface="Arial" panose="020B0604020202020204" pitchFamily="34" charset="0"/>
              </a:rPr>
              <a:t>follow</a:t>
            </a:r>
            <a:r>
              <a:rPr lang="fr-FR" altLang="fr-FR" sz="1800" dirty="0" smtClean="0">
                <a:solidFill>
                  <a:srgbClr val="000000"/>
                </a:solidFill>
                <a:ea typeface="ＭＳ Ｐゴシック" charset="0"/>
                <a:cs typeface="Arial" panose="020B0604020202020204" pitchFamily="34" charset="0"/>
              </a:rPr>
              <a:t>-up of 9.3 </a:t>
            </a:r>
            <a:r>
              <a:rPr lang="fr-FR" altLang="fr-FR" sz="1800" dirty="0" err="1" smtClean="0">
                <a:solidFill>
                  <a:srgbClr val="000000"/>
                </a:solidFill>
                <a:ea typeface="ＭＳ Ｐゴシック" charset="0"/>
                <a:cs typeface="Arial" panose="020B0604020202020204" pitchFamily="34" charset="0"/>
              </a:rPr>
              <a:t>months</a:t>
            </a:r>
            <a:r>
              <a:rPr lang="fr-FR" altLang="fr-FR" sz="1800" dirty="0" smtClean="0">
                <a:solidFill>
                  <a:srgbClr val="000000"/>
                </a:solidFill>
                <a:ea typeface="ＭＳ Ｐゴシック" charset="0"/>
                <a:cs typeface="Arial" panose="020B0604020202020204" pitchFamily="34" charset="0"/>
              </a:rPr>
              <a:t>: 16 </a:t>
            </a:r>
            <a:r>
              <a:rPr lang="fr-FR" altLang="fr-FR" sz="1800" dirty="0" err="1" smtClean="0">
                <a:solidFill>
                  <a:srgbClr val="000000"/>
                </a:solidFill>
                <a:ea typeface="ＭＳ Ｐゴシック" charset="0"/>
                <a:cs typeface="Arial" panose="020B0604020202020204" pitchFamily="34" charset="0"/>
              </a:rPr>
              <a:t>subjects</a:t>
            </a:r>
            <a:r>
              <a:rPr lang="fr-FR" altLang="fr-FR" sz="1800" dirty="0" smtClean="0">
                <a:solidFill>
                  <a:srgbClr val="000000"/>
                </a:solidFill>
                <a:ea typeface="ＭＳ Ｐゴシック" charset="0"/>
                <a:cs typeface="Arial" panose="020B0604020202020204" pitchFamily="34" charset="0"/>
              </a:rPr>
              <a:t> </a:t>
            </a:r>
            <a:r>
              <a:rPr lang="fr-FR" altLang="fr-FR" sz="1800" dirty="0" err="1" smtClean="0">
                <a:solidFill>
                  <a:srgbClr val="000000"/>
                </a:solidFill>
                <a:ea typeface="ＭＳ Ｐゴシック" charset="0"/>
                <a:cs typeface="Arial" panose="020B0604020202020204" pitchFamily="34" charset="0"/>
              </a:rPr>
              <a:t>infected</a:t>
            </a:r>
            <a:r>
              <a:rPr lang="fr-FR" altLang="fr-FR" sz="1800" dirty="0" smtClean="0">
                <a:solidFill>
                  <a:srgbClr val="000000"/>
                </a:solidFill>
                <a:ea typeface="ＭＳ Ｐゴシック" charset="0"/>
                <a:cs typeface="Arial" panose="020B0604020202020204" pitchFamily="34" charset="0"/>
              </a:rPr>
              <a:t> </a:t>
            </a:r>
            <a:br>
              <a:rPr lang="fr-FR" altLang="fr-FR" sz="1800" dirty="0" smtClean="0">
                <a:solidFill>
                  <a:srgbClr val="000000"/>
                </a:solidFill>
                <a:ea typeface="ＭＳ Ｐゴシック" charset="0"/>
                <a:cs typeface="Arial" panose="020B0604020202020204" pitchFamily="34" charset="0"/>
              </a:rPr>
            </a:br>
            <a:r>
              <a:rPr lang="fr-FR" altLang="fr-FR" sz="1800" b="1" dirty="0" smtClean="0">
                <a:solidFill>
                  <a:srgbClr val="FF0000"/>
                </a:solidFill>
                <a:ea typeface="ＭＳ Ｐゴシック" charset="0"/>
                <a:cs typeface="Arial" panose="020B0604020202020204" pitchFamily="34" charset="0"/>
              </a:rPr>
              <a:t>14 in placebo arm </a:t>
            </a:r>
            <a:r>
              <a:rPr lang="fr-FR" altLang="fr-FR" sz="1800" dirty="0" smtClean="0">
                <a:solidFill>
                  <a:srgbClr val="000000"/>
                </a:solidFill>
                <a:ea typeface="ＭＳ Ｐゴシック" charset="0"/>
                <a:cs typeface="Arial" panose="020B0604020202020204" pitchFamily="34" charset="0"/>
              </a:rPr>
              <a:t>(incidence: 6.60 /100 PY) and </a:t>
            </a:r>
            <a:r>
              <a:rPr lang="fr-FR" altLang="fr-FR" sz="1800" b="1" dirty="0" smtClean="0">
                <a:solidFill>
                  <a:srgbClr val="0070C0"/>
                </a:solidFill>
                <a:ea typeface="ＭＳ Ｐゴシック" charset="0"/>
                <a:cs typeface="Arial" panose="020B0604020202020204" pitchFamily="34" charset="0"/>
              </a:rPr>
              <a:t>2 in TDF/FTC arm </a:t>
            </a:r>
            <a:r>
              <a:rPr lang="fr-FR" altLang="fr-FR" sz="1800" dirty="0" smtClean="0">
                <a:solidFill>
                  <a:srgbClr val="000000"/>
                </a:solidFill>
                <a:ea typeface="ＭＳ Ｐゴシック" charset="0"/>
                <a:cs typeface="Arial" panose="020B0604020202020204" pitchFamily="34" charset="0"/>
              </a:rPr>
              <a:t>(0.91 /100PY)</a:t>
            </a:r>
          </a:p>
          <a:p>
            <a:pPr algn="ctr">
              <a:lnSpc>
                <a:spcPct val="100000"/>
              </a:lnSpc>
              <a:spcBef>
                <a:spcPct val="0"/>
              </a:spcBef>
              <a:buFontTx/>
              <a:buNone/>
              <a:defRPr/>
            </a:pPr>
            <a:endParaRPr lang="fr-FR" altLang="fr-FR" sz="1050" b="1" dirty="0" smtClean="0">
              <a:solidFill>
                <a:srgbClr val="000000"/>
              </a:solidFill>
              <a:ea typeface="ＭＳ Ｐゴシック" charset="0"/>
              <a:cs typeface="Arial" panose="020B0604020202020204" pitchFamily="34" charset="0"/>
            </a:endParaRPr>
          </a:p>
        </p:txBody>
      </p:sp>
      <p:grpSp>
        <p:nvGrpSpPr>
          <p:cNvPr id="44062" name="Groupe 5"/>
          <p:cNvGrpSpPr>
            <a:grpSpLocks/>
          </p:cNvGrpSpPr>
          <p:nvPr/>
        </p:nvGrpSpPr>
        <p:grpSpPr bwMode="auto">
          <a:xfrm>
            <a:off x="1366838" y="1260475"/>
            <a:ext cx="901700" cy="3340100"/>
            <a:chOff x="1366939" y="1268413"/>
            <a:chExt cx="901599" cy="3340100"/>
          </a:xfrm>
        </p:grpSpPr>
        <p:sp>
          <p:nvSpPr>
            <p:cNvPr id="44099" name="ZoneTexte 7"/>
            <p:cNvSpPr txBox="1">
              <a:spLocks noChangeArrowheads="1"/>
            </p:cNvSpPr>
            <p:nvPr/>
          </p:nvSpPr>
          <p:spPr bwMode="auto">
            <a:xfrm>
              <a:off x="1735138" y="4300538"/>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nSpc>
                  <a:spcPct val="100000"/>
                </a:lnSpc>
              </a:pPr>
              <a:r>
                <a:rPr lang="fr-FR" sz="1400" b="1" smtClean="0">
                  <a:solidFill>
                    <a:srgbClr val="000000"/>
                  </a:solidFill>
                  <a:cs typeface="Arial" charset="0"/>
                </a:rPr>
                <a:t>0.00</a:t>
              </a:r>
            </a:p>
          </p:txBody>
        </p:sp>
        <p:sp>
          <p:nvSpPr>
            <p:cNvPr id="44100" name="ZoneTexte 249"/>
            <p:cNvSpPr txBox="1">
              <a:spLocks noChangeArrowheads="1"/>
            </p:cNvSpPr>
            <p:nvPr/>
          </p:nvSpPr>
          <p:spPr bwMode="auto">
            <a:xfrm>
              <a:off x="1735138" y="2801938"/>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nSpc>
                  <a:spcPct val="100000"/>
                </a:lnSpc>
              </a:pPr>
              <a:r>
                <a:rPr lang="fr-FR" sz="1400" b="1" smtClean="0">
                  <a:solidFill>
                    <a:srgbClr val="000000"/>
                  </a:solidFill>
                  <a:cs typeface="Arial" charset="0"/>
                </a:rPr>
                <a:t>0.10</a:t>
              </a:r>
            </a:p>
          </p:txBody>
        </p:sp>
        <p:sp>
          <p:nvSpPr>
            <p:cNvPr id="44101" name="ZoneTexte 250"/>
            <p:cNvSpPr txBox="1">
              <a:spLocks noChangeArrowheads="1"/>
            </p:cNvSpPr>
            <p:nvPr/>
          </p:nvSpPr>
          <p:spPr bwMode="auto">
            <a:xfrm>
              <a:off x="1735138" y="1268413"/>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nSpc>
                  <a:spcPct val="100000"/>
                </a:lnSpc>
              </a:pPr>
              <a:r>
                <a:rPr lang="fr-FR" sz="1400" b="1" smtClean="0">
                  <a:solidFill>
                    <a:srgbClr val="000000"/>
                  </a:solidFill>
                  <a:cs typeface="Arial" charset="0"/>
                </a:rPr>
                <a:t>0.20</a:t>
              </a:r>
            </a:p>
          </p:txBody>
        </p:sp>
        <p:sp>
          <p:nvSpPr>
            <p:cNvPr id="44102" name="ZoneTexte 249"/>
            <p:cNvSpPr txBox="1">
              <a:spLocks noChangeArrowheads="1"/>
            </p:cNvSpPr>
            <p:nvPr/>
          </p:nvSpPr>
          <p:spPr bwMode="auto">
            <a:xfrm>
              <a:off x="1735138" y="3711575"/>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nSpc>
                  <a:spcPct val="100000"/>
                </a:lnSpc>
              </a:pPr>
              <a:r>
                <a:rPr lang="fr-FR" sz="1400" b="1" smtClean="0">
                  <a:solidFill>
                    <a:srgbClr val="000000"/>
                  </a:solidFill>
                  <a:cs typeface="Arial" charset="0"/>
                </a:rPr>
                <a:t>0.04</a:t>
              </a:r>
            </a:p>
          </p:txBody>
        </p:sp>
        <p:sp>
          <p:nvSpPr>
            <p:cNvPr id="44103" name="ZoneTexte 249"/>
            <p:cNvSpPr txBox="1">
              <a:spLocks noChangeArrowheads="1"/>
            </p:cNvSpPr>
            <p:nvPr/>
          </p:nvSpPr>
          <p:spPr bwMode="auto">
            <a:xfrm>
              <a:off x="1735138" y="4014788"/>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nSpc>
                  <a:spcPct val="100000"/>
                </a:lnSpc>
              </a:pPr>
              <a:r>
                <a:rPr lang="fr-FR" sz="1400" b="1" smtClean="0">
                  <a:solidFill>
                    <a:srgbClr val="000000"/>
                  </a:solidFill>
                  <a:cs typeface="Arial" charset="0"/>
                </a:rPr>
                <a:t>0.02</a:t>
              </a:r>
            </a:p>
          </p:txBody>
        </p:sp>
        <p:sp>
          <p:nvSpPr>
            <p:cNvPr id="44104" name="ZoneTexte 249"/>
            <p:cNvSpPr txBox="1">
              <a:spLocks noChangeArrowheads="1"/>
            </p:cNvSpPr>
            <p:nvPr/>
          </p:nvSpPr>
          <p:spPr bwMode="auto">
            <a:xfrm>
              <a:off x="1735138" y="3100388"/>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nSpc>
                  <a:spcPct val="100000"/>
                </a:lnSpc>
              </a:pPr>
              <a:r>
                <a:rPr lang="fr-FR" sz="1400" b="1" smtClean="0">
                  <a:solidFill>
                    <a:srgbClr val="000000"/>
                  </a:solidFill>
                  <a:cs typeface="Arial" charset="0"/>
                </a:rPr>
                <a:t>0.08</a:t>
              </a:r>
            </a:p>
          </p:txBody>
        </p:sp>
        <p:sp>
          <p:nvSpPr>
            <p:cNvPr id="44105" name="ZoneTexte 249"/>
            <p:cNvSpPr txBox="1">
              <a:spLocks noChangeArrowheads="1"/>
            </p:cNvSpPr>
            <p:nvPr/>
          </p:nvSpPr>
          <p:spPr bwMode="auto">
            <a:xfrm>
              <a:off x="1735138" y="3402013"/>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nSpc>
                  <a:spcPct val="100000"/>
                </a:lnSpc>
              </a:pPr>
              <a:r>
                <a:rPr lang="fr-FR" sz="1400" b="1" smtClean="0">
                  <a:solidFill>
                    <a:srgbClr val="000000"/>
                  </a:solidFill>
                  <a:cs typeface="Arial" charset="0"/>
                </a:rPr>
                <a:t>0.06</a:t>
              </a:r>
            </a:p>
          </p:txBody>
        </p:sp>
        <p:sp>
          <p:nvSpPr>
            <p:cNvPr id="44106" name="ZoneTexte 249"/>
            <p:cNvSpPr txBox="1">
              <a:spLocks noChangeArrowheads="1"/>
            </p:cNvSpPr>
            <p:nvPr/>
          </p:nvSpPr>
          <p:spPr bwMode="auto">
            <a:xfrm>
              <a:off x="1735138" y="2195513"/>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nSpc>
                  <a:spcPct val="100000"/>
                </a:lnSpc>
              </a:pPr>
              <a:r>
                <a:rPr lang="fr-FR" sz="1400" b="1" smtClean="0">
                  <a:solidFill>
                    <a:srgbClr val="000000"/>
                  </a:solidFill>
                  <a:cs typeface="Arial" charset="0"/>
                </a:rPr>
                <a:t>0.14</a:t>
              </a:r>
            </a:p>
          </p:txBody>
        </p:sp>
        <p:sp>
          <p:nvSpPr>
            <p:cNvPr id="44107" name="ZoneTexte 249"/>
            <p:cNvSpPr txBox="1">
              <a:spLocks noChangeArrowheads="1"/>
            </p:cNvSpPr>
            <p:nvPr/>
          </p:nvSpPr>
          <p:spPr bwMode="auto">
            <a:xfrm>
              <a:off x="1735138" y="15621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nSpc>
                  <a:spcPct val="100000"/>
                </a:lnSpc>
              </a:pPr>
              <a:r>
                <a:rPr lang="fr-FR" sz="1400" b="1" smtClean="0">
                  <a:solidFill>
                    <a:srgbClr val="000000"/>
                  </a:solidFill>
                  <a:cs typeface="Arial" charset="0"/>
                </a:rPr>
                <a:t>0.18</a:t>
              </a:r>
            </a:p>
          </p:txBody>
        </p:sp>
        <p:sp>
          <p:nvSpPr>
            <p:cNvPr id="44108" name="ZoneTexte 249"/>
            <p:cNvSpPr txBox="1">
              <a:spLocks noChangeArrowheads="1"/>
            </p:cNvSpPr>
            <p:nvPr/>
          </p:nvSpPr>
          <p:spPr bwMode="auto">
            <a:xfrm>
              <a:off x="1735138" y="1871663"/>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nSpc>
                  <a:spcPct val="100000"/>
                </a:lnSpc>
              </a:pPr>
              <a:r>
                <a:rPr lang="fr-FR" sz="1400" b="1" smtClean="0">
                  <a:solidFill>
                    <a:srgbClr val="000000"/>
                  </a:solidFill>
                  <a:cs typeface="Arial" charset="0"/>
                </a:rPr>
                <a:t>0.16</a:t>
              </a:r>
            </a:p>
          </p:txBody>
        </p:sp>
        <p:sp>
          <p:nvSpPr>
            <p:cNvPr id="44109" name="ZoneTexte 249"/>
            <p:cNvSpPr txBox="1">
              <a:spLocks noChangeArrowheads="1"/>
            </p:cNvSpPr>
            <p:nvPr/>
          </p:nvSpPr>
          <p:spPr bwMode="auto">
            <a:xfrm>
              <a:off x="1735138" y="2492375"/>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nSpc>
                  <a:spcPct val="100000"/>
                </a:lnSpc>
              </a:pPr>
              <a:r>
                <a:rPr lang="fr-FR" sz="1400" b="1" smtClean="0">
                  <a:solidFill>
                    <a:srgbClr val="000000"/>
                  </a:solidFill>
                  <a:cs typeface="Arial" charset="0"/>
                </a:rPr>
                <a:t>0.12</a:t>
              </a:r>
            </a:p>
          </p:txBody>
        </p:sp>
        <p:sp>
          <p:nvSpPr>
            <p:cNvPr id="44110" name="ZoneTexte 4"/>
            <p:cNvSpPr txBox="1">
              <a:spLocks noChangeArrowheads="1"/>
            </p:cNvSpPr>
            <p:nvPr/>
          </p:nvSpPr>
          <p:spPr bwMode="auto">
            <a:xfrm rot="-5400000">
              <a:off x="285554" y="2855690"/>
              <a:ext cx="24705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nSpc>
                  <a:spcPct val="100000"/>
                </a:lnSpc>
              </a:pPr>
              <a:r>
                <a:rPr lang="fr-FR" sz="1400" b="1" smtClean="0">
                  <a:solidFill>
                    <a:srgbClr val="000000"/>
                  </a:solidFill>
                  <a:cs typeface="Arial" charset="0"/>
                </a:rPr>
                <a:t>Probability of HIV Infection</a:t>
              </a:r>
            </a:p>
          </p:txBody>
        </p:sp>
      </p:grpSp>
      <p:sp>
        <p:nvSpPr>
          <p:cNvPr id="44063" name="Line 5"/>
          <p:cNvSpPr>
            <a:spLocks noChangeShapeType="1"/>
          </p:cNvSpPr>
          <p:nvPr/>
        </p:nvSpPr>
        <p:spPr bwMode="auto">
          <a:xfrm flipH="1">
            <a:off x="2243138" y="4459288"/>
            <a:ext cx="301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64" name="Line 6"/>
          <p:cNvSpPr>
            <a:spLocks noChangeShapeType="1"/>
          </p:cNvSpPr>
          <p:nvPr/>
        </p:nvSpPr>
        <p:spPr bwMode="auto">
          <a:xfrm flipH="1">
            <a:off x="2243138" y="4154488"/>
            <a:ext cx="301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65" name="Line 7"/>
          <p:cNvSpPr>
            <a:spLocks noChangeShapeType="1"/>
          </p:cNvSpPr>
          <p:nvPr/>
        </p:nvSpPr>
        <p:spPr bwMode="auto">
          <a:xfrm flipH="1">
            <a:off x="2243138" y="3851275"/>
            <a:ext cx="301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66" name="Line 8"/>
          <p:cNvSpPr>
            <a:spLocks noChangeShapeType="1"/>
          </p:cNvSpPr>
          <p:nvPr/>
        </p:nvSpPr>
        <p:spPr bwMode="auto">
          <a:xfrm flipH="1">
            <a:off x="2243138" y="3546475"/>
            <a:ext cx="301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67" name="Line 9"/>
          <p:cNvSpPr>
            <a:spLocks noChangeShapeType="1"/>
          </p:cNvSpPr>
          <p:nvPr/>
        </p:nvSpPr>
        <p:spPr bwMode="auto">
          <a:xfrm flipH="1">
            <a:off x="2243138" y="3241675"/>
            <a:ext cx="301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68" name="Line 10"/>
          <p:cNvSpPr>
            <a:spLocks noChangeShapeType="1"/>
          </p:cNvSpPr>
          <p:nvPr/>
        </p:nvSpPr>
        <p:spPr bwMode="auto">
          <a:xfrm flipH="1">
            <a:off x="2243138" y="2938463"/>
            <a:ext cx="301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69" name="Line 11"/>
          <p:cNvSpPr>
            <a:spLocks noChangeShapeType="1"/>
          </p:cNvSpPr>
          <p:nvPr/>
        </p:nvSpPr>
        <p:spPr bwMode="auto">
          <a:xfrm flipH="1">
            <a:off x="2243138" y="2633663"/>
            <a:ext cx="301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70" name="Line 12"/>
          <p:cNvSpPr>
            <a:spLocks noChangeShapeType="1"/>
          </p:cNvSpPr>
          <p:nvPr/>
        </p:nvSpPr>
        <p:spPr bwMode="auto">
          <a:xfrm flipH="1">
            <a:off x="2243138" y="2328863"/>
            <a:ext cx="301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71" name="Line 13"/>
          <p:cNvSpPr>
            <a:spLocks noChangeShapeType="1"/>
          </p:cNvSpPr>
          <p:nvPr/>
        </p:nvSpPr>
        <p:spPr bwMode="auto">
          <a:xfrm flipH="1">
            <a:off x="2243138" y="2024063"/>
            <a:ext cx="301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72" name="Line 14"/>
          <p:cNvSpPr>
            <a:spLocks noChangeShapeType="1"/>
          </p:cNvSpPr>
          <p:nvPr/>
        </p:nvSpPr>
        <p:spPr bwMode="auto">
          <a:xfrm flipH="1">
            <a:off x="2243138" y="1720850"/>
            <a:ext cx="301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73" name="Line 15"/>
          <p:cNvSpPr>
            <a:spLocks noChangeShapeType="1"/>
          </p:cNvSpPr>
          <p:nvPr/>
        </p:nvSpPr>
        <p:spPr bwMode="auto">
          <a:xfrm flipH="1">
            <a:off x="2243138" y="1416050"/>
            <a:ext cx="301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74" name="Line 101"/>
          <p:cNvSpPr>
            <a:spLocks noChangeShapeType="1"/>
          </p:cNvSpPr>
          <p:nvPr/>
        </p:nvSpPr>
        <p:spPr bwMode="auto">
          <a:xfrm>
            <a:off x="2305050" y="4495800"/>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75" name="Line 102"/>
          <p:cNvSpPr>
            <a:spLocks noChangeShapeType="1"/>
          </p:cNvSpPr>
          <p:nvPr/>
        </p:nvSpPr>
        <p:spPr bwMode="auto">
          <a:xfrm>
            <a:off x="2647950" y="4495800"/>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76" name="Line 103"/>
          <p:cNvSpPr>
            <a:spLocks noChangeShapeType="1"/>
          </p:cNvSpPr>
          <p:nvPr/>
        </p:nvSpPr>
        <p:spPr bwMode="auto">
          <a:xfrm>
            <a:off x="2992438" y="4495800"/>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77" name="Line 104"/>
          <p:cNvSpPr>
            <a:spLocks noChangeShapeType="1"/>
          </p:cNvSpPr>
          <p:nvPr/>
        </p:nvSpPr>
        <p:spPr bwMode="auto">
          <a:xfrm>
            <a:off x="3335338" y="4495800"/>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78" name="Line 105"/>
          <p:cNvSpPr>
            <a:spLocks noChangeShapeType="1"/>
          </p:cNvSpPr>
          <p:nvPr/>
        </p:nvSpPr>
        <p:spPr bwMode="auto">
          <a:xfrm>
            <a:off x="3678238" y="4495800"/>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79" name="Line 106"/>
          <p:cNvSpPr>
            <a:spLocks noChangeShapeType="1"/>
          </p:cNvSpPr>
          <p:nvPr/>
        </p:nvSpPr>
        <p:spPr bwMode="auto">
          <a:xfrm>
            <a:off x="4022725" y="4495800"/>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80" name="Line 107"/>
          <p:cNvSpPr>
            <a:spLocks noChangeShapeType="1"/>
          </p:cNvSpPr>
          <p:nvPr/>
        </p:nvSpPr>
        <p:spPr bwMode="auto">
          <a:xfrm>
            <a:off x="4365625" y="4495800"/>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81" name="Line 108"/>
          <p:cNvSpPr>
            <a:spLocks noChangeShapeType="1"/>
          </p:cNvSpPr>
          <p:nvPr/>
        </p:nvSpPr>
        <p:spPr bwMode="auto">
          <a:xfrm>
            <a:off x="4710113" y="4495800"/>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82" name="Line 109"/>
          <p:cNvSpPr>
            <a:spLocks noChangeShapeType="1"/>
          </p:cNvSpPr>
          <p:nvPr/>
        </p:nvSpPr>
        <p:spPr bwMode="auto">
          <a:xfrm>
            <a:off x="5053013" y="4495800"/>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83" name="Line 110"/>
          <p:cNvSpPr>
            <a:spLocks noChangeShapeType="1"/>
          </p:cNvSpPr>
          <p:nvPr/>
        </p:nvSpPr>
        <p:spPr bwMode="auto">
          <a:xfrm>
            <a:off x="5397500" y="4495800"/>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84" name="Line 111"/>
          <p:cNvSpPr>
            <a:spLocks noChangeShapeType="1"/>
          </p:cNvSpPr>
          <p:nvPr/>
        </p:nvSpPr>
        <p:spPr bwMode="auto">
          <a:xfrm>
            <a:off x="5740400" y="4495800"/>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85" name="Line 112"/>
          <p:cNvSpPr>
            <a:spLocks noChangeShapeType="1"/>
          </p:cNvSpPr>
          <p:nvPr/>
        </p:nvSpPr>
        <p:spPr bwMode="auto">
          <a:xfrm>
            <a:off x="6084888" y="4495800"/>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86" name="Line 113"/>
          <p:cNvSpPr>
            <a:spLocks noChangeShapeType="1"/>
          </p:cNvSpPr>
          <p:nvPr/>
        </p:nvSpPr>
        <p:spPr bwMode="auto">
          <a:xfrm>
            <a:off x="6427788" y="4495800"/>
            <a:ext cx="0" cy="38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87" name="Freeform 207"/>
          <p:cNvSpPr>
            <a:spLocks/>
          </p:cNvSpPr>
          <p:nvPr/>
        </p:nvSpPr>
        <p:spPr bwMode="auto">
          <a:xfrm>
            <a:off x="2305050" y="2492375"/>
            <a:ext cx="4179888" cy="1966913"/>
          </a:xfrm>
          <a:custGeom>
            <a:avLst/>
            <a:gdLst>
              <a:gd name="T0" fmla="*/ 0 w 13166"/>
              <a:gd name="T1" fmla="*/ 2147483646 h 7433"/>
              <a:gd name="T2" fmla="*/ 2147483646 w 13166"/>
              <a:gd name="T3" fmla="*/ 2147483646 h 7433"/>
              <a:gd name="T4" fmla="*/ 2147483646 w 13166"/>
              <a:gd name="T5" fmla="*/ 2147483646 h 7433"/>
              <a:gd name="T6" fmla="*/ 2147483646 w 13166"/>
              <a:gd name="T7" fmla="*/ 2147483646 h 7433"/>
              <a:gd name="T8" fmla="*/ 2147483646 w 13166"/>
              <a:gd name="T9" fmla="*/ 2147483646 h 7433"/>
              <a:gd name="T10" fmla="*/ 2147483646 w 13166"/>
              <a:gd name="T11" fmla="*/ 2147483646 h 7433"/>
              <a:gd name="T12" fmla="*/ 2147483646 w 13166"/>
              <a:gd name="T13" fmla="*/ 2147483646 h 7433"/>
              <a:gd name="T14" fmla="*/ 2147483646 w 13166"/>
              <a:gd name="T15" fmla="*/ 2147483646 h 7433"/>
              <a:gd name="T16" fmla="*/ 2147483646 w 13166"/>
              <a:gd name="T17" fmla="*/ 2147483646 h 7433"/>
              <a:gd name="T18" fmla="*/ 2147483646 w 13166"/>
              <a:gd name="T19" fmla="*/ 2147483646 h 7433"/>
              <a:gd name="T20" fmla="*/ 2147483646 w 13166"/>
              <a:gd name="T21" fmla="*/ 2147483646 h 7433"/>
              <a:gd name="T22" fmla="*/ 2147483646 w 13166"/>
              <a:gd name="T23" fmla="*/ 2147483646 h 7433"/>
              <a:gd name="T24" fmla="*/ 2147483646 w 13166"/>
              <a:gd name="T25" fmla="*/ 2147483646 h 7433"/>
              <a:gd name="T26" fmla="*/ 2147483646 w 13166"/>
              <a:gd name="T27" fmla="*/ 2147483646 h 7433"/>
              <a:gd name="T28" fmla="*/ 2147483646 w 13166"/>
              <a:gd name="T29" fmla="*/ 2147483646 h 7433"/>
              <a:gd name="T30" fmla="*/ 2147483646 w 13166"/>
              <a:gd name="T31" fmla="*/ 2147483646 h 7433"/>
              <a:gd name="T32" fmla="*/ 2147483646 w 13166"/>
              <a:gd name="T33" fmla="*/ 2147483646 h 7433"/>
              <a:gd name="T34" fmla="*/ 2147483646 w 13166"/>
              <a:gd name="T35" fmla="*/ 2147483646 h 7433"/>
              <a:gd name="T36" fmla="*/ 2147483646 w 13166"/>
              <a:gd name="T37" fmla="*/ 2147483646 h 7433"/>
              <a:gd name="T38" fmla="*/ 2147483646 w 13166"/>
              <a:gd name="T39" fmla="*/ 2147483646 h 7433"/>
              <a:gd name="T40" fmla="*/ 2147483646 w 13166"/>
              <a:gd name="T41" fmla="*/ 2147483646 h 7433"/>
              <a:gd name="T42" fmla="*/ 2147483646 w 13166"/>
              <a:gd name="T43" fmla="*/ 2147483646 h 7433"/>
              <a:gd name="T44" fmla="*/ 2147483646 w 13166"/>
              <a:gd name="T45" fmla="*/ 2147483646 h 7433"/>
              <a:gd name="T46" fmla="*/ 2147483646 w 13166"/>
              <a:gd name="T47" fmla="*/ 2147483646 h 7433"/>
              <a:gd name="T48" fmla="*/ 2147483646 w 13166"/>
              <a:gd name="T49" fmla="*/ 2147483646 h 7433"/>
              <a:gd name="T50" fmla="*/ 2147483646 w 13166"/>
              <a:gd name="T51" fmla="*/ 2147483646 h 7433"/>
              <a:gd name="T52" fmla="*/ 2147483646 w 13166"/>
              <a:gd name="T53" fmla="*/ 2147483646 h 7433"/>
              <a:gd name="T54" fmla="*/ 2147483646 w 13166"/>
              <a:gd name="T55" fmla="*/ 2147483646 h 7433"/>
              <a:gd name="T56" fmla="*/ 2147483646 w 13166"/>
              <a:gd name="T57" fmla="*/ 0 h 7433"/>
              <a:gd name="T58" fmla="*/ 2147483646 w 13166"/>
              <a:gd name="T59" fmla="*/ 0 h 74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166" h="7433">
                <a:moveTo>
                  <a:pt x="0" y="7433"/>
                </a:moveTo>
                <a:lnTo>
                  <a:pt x="621" y="7433"/>
                </a:lnTo>
                <a:lnTo>
                  <a:pt x="621" y="7130"/>
                </a:lnTo>
                <a:lnTo>
                  <a:pt x="743" y="7130"/>
                </a:lnTo>
                <a:lnTo>
                  <a:pt x="743" y="6825"/>
                </a:lnTo>
                <a:lnTo>
                  <a:pt x="1082" y="6825"/>
                </a:lnTo>
                <a:lnTo>
                  <a:pt x="1082" y="6503"/>
                </a:lnTo>
                <a:lnTo>
                  <a:pt x="1152" y="6503"/>
                </a:lnTo>
                <a:lnTo>
                  <a:pt x="1152" y="6177"/>
                </a:lnTo>
                <a:lnTo>
                  <a:pt x="1686" y="6177"/>
                </a:lnTo>
                <a:lnTo>
                  <a:pt x="1686" y="5844"/>
                </a:lnTo>
                <a:lnTo>
                  <a:pt x="2129" y="5844"/>
                </a:lnTo>
                <a:lnTo>
                  <a:pt x="2129" y="5497"/>
                </a:lnTo>
                <a:lnTo>
                  <a:pt x="2396" y="5497"/>
                </a:lnTo>
                <a:lnTo>
                  <a:pt x="2396" y="5140"/>
                </a:lnTo>
                <a:lnTo>
                  <a:pt x="3230" y="5140"/>
                </a:lnTo>
                <a:lnTo>
                  <a:pt x="3230" y="4761"/>
                </a:lnTo>
                <a:lnTo>
                  <a:pt x="3247" y="4761"/>
                </a:lnTo>
                <a:lnTo>
                  <a:pt x="3247" y="4375"/>
                </a:lnTo>
                <a:lnTo>
                  <a:pt x="4792" y="4375"/>
                </a:lnTo>
                <a:lnTo>
                  <a:pt x="4792" y="3846"/>
                </a:lnTo>
                <a:lnTo>
                  <a:pt x="8143" y="3846"/>
                </a:lnTo>
                <a:lnTo>
                  <a:pt x="8143" y="2990"/>
                </a:lnTo>
                <a:lnTo>
                  <a:pt x="8837" y="2990"/>
                </a:lnTo>
                <a:lnTo>
                  <a:pt x="8837" y="2107"/>
                </a:lnTo>
                <a:lnTo>
                  <a:pt x="9441" y="2107"/>
                </a:lnTo>
                <a:lnTo>
                  <a:pt x="9441" y="1221"/>
                </a:lnTo>
                <a:lnTo>
                  <a:pt x="13166" y="1221"/>
                </a:lnTo>
                <a:lnTo>
                  <a:pt x="13166" y="0"/>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88" name="Freeform 208"/>
          <p:cNvSpPr>
            <a:spLocks/>
          </p:cNvSpPr>
          <p:nvPr/>
        </p:nvSpPr>
        <p:spPr bwMode="auto">
          <a:xfrm>
            <a:off x="2305050" y="3949700"/>
            <a:ext cx="3532188" cy="509588"/>
          </a:xfrm>
          <a:custGeom>
            <a:avLst/>
            <a:gdLst>
              <a:gd name="T0" fmla="*/ 0 w 11128"/>
              <a:gd name="T1" fmla="*/ 2147483646 h 1922"/>
              <a:gd name="T2" fmla="*/ 2147483646 w 11128"/>
              <a:gd name="T3" fmla="*/ 2147483646 h 1922"/>
              <a:gd name="T4" fmla="*/ 2147483646 w 11128"/>
              <a:gd name="T5" fmla="*/ 2147483646 h 1922"/>
              <a:gd name="T6" fmla="*/ 2147483646 w 11128"/>
              <a:gd name="T7" fmla="*/ 2147483646 h 1922"/>
              <a:gd name="T8" fmla="*/ 2147483646 w 11128"/>
              <a:gd name="T9" fmla="*/ 0 h 1922"/>
              <a:gd name="T10" fmla="*/ 2147483646 w 11128"/>
              <a:gd name="T11" fmla="*/ 0 h 19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28" h="1922">
                <a:moveTo>
                  <a:pt x="0" y="1922"/>
                </a:moveTo>
                <a:lnTo>
                  <a:pt x="8713" y="1922"/>
                </a:lnTo>
                <a:lnTo>
                  <a:pt x="8713" y="1091"/>
                </a:lnTo>
                <a:lnTo>
                  <a:pt x="11128" y="1091"/>
                </a:lnTo>
                <a:lnTo>
                  <a:pt x="11128" y="0"/>
                </a:lnTo>
              </a:path>
            </a:pathLst>
          </a:custGeom>
          <a:noFill/>
          <a:ln w="28575">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lnSpc>
                <a:spcPct val="100000"/>
              </a:lnSpc>
            </a:pPr>
            <a:endParaRPr lang="en-IE" sz="1800" smtClean="0">
              <a:solidFill>
                <a:srgbClr val="000000"/>
              </a:solidFill>
              <a:latin typeface="Arial" charset="0"/>
              <a:ea typeface="ＭＳ Ｐゴシック" charset="0"/>
              <a:cs typeface="Arial" charset="0"/>
            </a:endParaRPr>
          </a:p>
        </p:txBody>
      </p:sp>
      <p:sp>
        <p:nvSpPr>
          <p:cNvPr id="44089" name="Rectangle 209"/>
          <p:cNvSpPr>
            <a:spLocks noChangeArrowheads="1"/>
          </p:cNvSpPr>
          <p:nvPr/>
        </p:nvSpPr>
        <p:spPr bwMode="auto">
          <a:xfrm>
            <a:off x="2273300" y="1379538"/>
            <a:ext cx="4529138" cy="311626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nSpc>
                <a:spcPct val="100000"/>
              </a:lnSpc>
            </a:pPr>
            <a:endParaRPr lang="fr-FR" sz="1800" smtClean="0">
              <a:solidFill>
                <a:srgbClr val="000000"/>
              </a:solidFill>
              <a:latin typeface="Corbel" charset="0"/>
              <a:ea typeface="ＭＳ Ｐゴシック" charset="0"/>
              <a:cs typeface="Arial" charset="0"/>
            </a:endParaRPr>
          </a:p>
        </p:txBody>
      </p:sp>
      <p:cxnSp>
        <p:nvCxnSpPr>
          <p:cNvPr id="44090" name="Connecteur droit 25849"/>
          <p:cNvCxnSpPr>
            <a:cxnSpLocks noChangeShapeType="1"/>
          </p:cNvCxnSpPr>
          <p:nvPr/>
        </p:nvCxnSpPr>
        <p:spPr bwMode="auto">
          <a:xfrm>
            <a:off x="6503988" y="2492375"/>
            <a:ext cx="300037"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sp>
        <p:nvSpPr>
          <p:cNvPr id="44091" name="Rectangle 12581"/>
          <p:cNvSpPr>
            <a:spLocks noChangeArrowheads="1"/>
          </p:cNvSpPr>
          <p:nvPr/>
        </p:nvSpPr>
        <p:spPr bwMode="auto">
          <a:xfrm>
            <a:off x="5308600" y="2420938"/>
            <a:ext cx="1595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0000"/>
              </a:lnSpc>
            </a:pPr>
            <a:r>
              <a:rPr lang="en-US" sz="2000" b="1" smtClean="0">
                <a:solidFill>
                  <a:srgbClr val="FF0000"/>
                </a:solidFill>
                <a:latin typeface="Arial" charset="0"/>
                <a:ea typeface="ＭＳ Ｐゴシック" charset="0"/>
                <a:cs typeface="Arial" charset="0"/>
              </a:rPr>
              <a:t>Placebo</a:t>
            </a:r>
          </a:p>
        </p:txBody>
      </p:sp>
      <p:cxnSp>
        <p:nvCxnSpPr>
          <p:cNvPr id="44092" name="Connecteur droit 25849"/>
          <p:cNvCxnSpPr>
            <a:cxnSpLocks noChangeShapeType="1"/>
          </p:cNvCxnSpPr>
          <p:nvPr/>
        </p:nvCxnSpPr>
        <p:spPr bwMode="auto">
          <a:xfrm>
            <a:off x="5837238" y="3949700"/>
            <a:ext cx="893762" cy="9525"/>
          </a:xfrm>
          <a:prstGeom prst="line">
            <a:avLst/>
          </a:prstGeom>
          <a:noFill/>
          <a:ln w="28575">
            <a:solidFill>
              <a:srgbClr val="0070C0"/>
            </a:solidFill>
            <a:round/>
            <a:headEnd/>
            <a:tailEnd/>
          </a:ln>
          <a:extLst>
            <a:ext uri="{909E8E84-426E-40DD-AFC4-6F175D3DCCD1}">
              <a14:hiddenFill xmlns:a14="http://schemas.microsoft.com/office/drawing/2010/main">
                <a:noFill/>
              </a14:hiddenFill>
            </a:ext>
          </a:extLst>
        </p:spPr>
      </p:cxnSp>
      <p:sp>
        <p:nvSpPr>
          <p:cNvPr id="44093" name="Rectangle 12581"/>
          <p:cNvSpPr>
            <a:spLocks noChangeArrowheads="1"/>
          </p:cNvSpPr>
          <p:nvPr/>
        </p:nvSpPr>
        <p:spPr bwMode="auto">
          <a:xfrm>
            <a:off x="5619750" y="3524250"/>
            <a:ext cx="1284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0000"/>
              </a:lnSpc>
            </a:pPr>
            <a:r>
              <a:rPr lang="en-US" sz="2000" b="1" smtClean="0">
                <a:solidFill>
                  <a:srgbClr val="0070C0"/>
                </a:solidFill>
                <a:latin typeface="Arial" charset="0"/>
                <a:ea typeface="ＭＳ Ｐゴシック" charset="0"/>
                <a:cs typeface="Arial" charset="0"/>
              </a:rPr>
              <a:t>TDF/FTC</a:t>
            </a:r>
          </a:p>
        </p:txBody>
      </p:sp>
      <p:sp>
        <p:nvSpPr>
          <p:cNvPr id="44094" name="Rectangle 13534"/>
          <p:cNvSpPr>
            <a:spLocks noChangeArrowheads="1"/>
          </p:cNvSpPr>
          <p:nvPr/>
        </p:nvSpPr>
        <p:spPr bwMode="auto">
          <a:xfrm>
            <a:off x="2384425" y="1435100"/>
            <a:ext cx="2614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0000"/>
              </a:lnSpc>
            </a:pPr>
            <a:r>
              <a:rPr lang="fr-FR" sz="1800" smtClean="0">
                <a:solidFill>
                  <a:srgbClr val="000000"/>
                </a:solidFill>
                <a:latin typeface="Arial" charset="0"/>
                <a:ea typeface="ＭＳ Ｐゴシック" charset="0"/>
                <a:cs typeface="Arial" charset="0"/>
              </a:rPr>
              <a:t> Log-rank test p=0.0022</a:t>
            </a:r>
          </a:p>
        </p:txBody>
      </p:sp>
      <p:pic>
        <p:nvPicPr>
          <p:cNvPr id="44095"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688"/>
            <a:ext cx="22860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52" name="AutoShape 3"/>
          <p:cNvSpPr>
            <a:spLocks noGrp="1" noChangeArrowheads="1"/>
          </p:cNvSpPr>
          <p:nvPr>
            <p:ph type="title"/>
          </p:nvPr>
        </p:nvSpPr>
        <p:spPr>
          <a:xfrm>
            <a:off x="2319338" y="130175"/>
            <a:ext cx="6623050" cy="11430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chemeClr val="accent5"/>
          </a:solidFill>
          <a:ln>
            <a:solidFill>
              <a:schemeClr val="tx1"/>
            </a:solidFill>
            <a:round/>
            <a:headEnd/>
            <a:tailEnd/>
          </a:ln>
        </p:spPr>
        <p:txBody>
          <a:bodyPr lIns="0" tIns="0" rIns="0" bIns="0" anchorCtr="1"/>
          <a:lstStyle/>
          <a:p>
            <a:pPr defTabSz="409575" eaLnBrk="1" hangingPunct="1">
              <a:lnSpc>
                <a:spcPct val="97000"/>
              </a:lnSpc>
              <a:buClr>
                <a:srgbClr val="FFFFFF"/>
              </a:buClr>
              <a:buSzPct val="45000"/>
              <a:buFont typeface="Wingdings" charset="0"/>
              <a:buNone/>
              <a:tabLst>
                <a:tab pos="649288" algn="l"/>
                <a:tab pos="1298575" algn="l"/>
                <a:tab pos="1949450" algn="l"/>
                <a:tab pos="2598738" algn="l"/>
                <a:tab pos="3248025" algn="l"/>
                <a:tab pos="3897313" algn="l"/>
                <a:tab pos="4548188" algn="l"/>
                <a:tab pos="5197475" algn="l"/>
                <a:tab pos="5846763" algn="l"/>
                <a:tab pos="6496050" algn="l"/>
                <a:tab pos="7145338" algn="l"/>
                <a:tab pos="7796213" algn="l"/>
              </a:tabLst>
            </a:pPr>
            <a:r>
              <a:rPr lang="en-US" sz="3600" b="1">
                <a:latin typeface="Arial" charset="0"/>
                <a:ea typeface="MS PGothic" charset="0"/>
                <a:cs typeface="Arial Unicode MS" charset="0"/>
              </a:rPr>
              <a:t/>
            </a:r>
            <a:br>
              <a:rPr lang="en-US" sz="3600" b="1">
                <a:latin typeface="Arial" charset="0"/>
                <a:ea typeface="MS PGothic" charset="0"/>
                <a:cs typeface="Arial Unicode MS" charset="0"/>
              </a:rPr>
            </a:br>
            <a:r>
              <a:rPr lang="en-US" sz="3600" b="1">
                <a:latin typeface="Arial" charset="0"/>
                <a:ea typeface="MS PGothic" charset="0"/>
                <a:cs typeface="Arial Unicode MS" charset="0"/>
              </a:rPr>
              <a:t/>
            </a:r>
            <a:br>
              <a:rPr lang="en-US" sz="3600" b="1">
                <a:latin typeface="Arial" charset="0"/>
                <a:ea typeface="MS PGothic" charset="0"/>
                <a:cs typeface="Arial Unicode MS" charset="0"/>
              </a:rPr>
            </a:br>
            <a:r>
              <a:rPr lang="en-US" sz="3200" b="1">
                <a:latin typeface="Arial" charset="0"/>
                <a:ea typeface="MS PGothic" charset="0"/>
                <a:cs typeface="Arial Unicode MS" charset="0"/>
              </a:rPr>
              <a:t>KM Estimates of Time to </a:t>
            </a:r>
            <a:br>
              <a:rPr lang="en-US" sz="3200" b="1">
                <a:latin typeface="Arial" charset="0"/>
                <a:ea typeface="MS PGothic" charset="0"/>
                <a:cs typeface="Arial Unicode MS" charset="0"/>
              </a:rPr>
            </a:br>
            <a:r>
              <a:rPr lang="en-US" sz="3200" b="1">
                <a:latin typeface="Arial" charset="0"/>
                <a:ea typeface="MS PGothic" charset="0"/>
                <a:cs typeface="Arial Unicode MS" charset="0"/>
              </a:rPr>
              <a:t>HIV-1 Infection (mITT Population)</a:t>
            </a:r>
            <a:br>
              <a:rPr lang="en-US" sz="3200" b="1">
                <a:latin typeface="Arial" charset="0"/>
                <a:ea typeface="MS PGothic" charset="0"/>
                <a:cs typeface="Arial Unicode MS" charset="0"/>
              </a:rPr>
            </a:br>
            <a:r>
              <a:rPr lang="en-US" sz="3600" b="1">
                <a:latin typeface="Arial" charset="0"/>
                <a:ea typeface="MS PGothic" charset="0"/>
                <a:cs typeface="Arial Unicode MS" charset="0"/>
              </a:rPr>
              <a:t/>
            </a:r>
            <a:br>
              <a:rPr lang="en-US" sz="3600" b="1">
                <a:latin typeface="Arial" charset="0"/>
                <a:ea typeface="MS PGothic" charset="0"/>
                <a:cs typeface="Arial Unicode MS" charset="0"/>
              </a:rPr>
            </a:br>
            <a:endParaRPr lang="en-US" sz="3600" b="1">
              <a:latin typeface="Arial" charset="0"/>
              <a:ea typeface="MS PGothic" charset="0"/>
              <a:cs typeface="Arial Unicode MS" charset="0"/>
            </a:endParaRPr>
          </a:p>
        </p:txBody>
      </p:sp>
      <p:sp>
        <p:nvSpPr>
          <p:cNvPr id="44097" name="ZoneTexte 1"/>
          <p:cNvSpPr txBox="1">
            <a:spLocks noChangeArrowheads="1"/>
          </p:cNvSpPr>
          <p:nvPr/>
        </p:nvSpPr>
        <p:spPr bwMode="auto">
          <a:xfrm>
            <a:off x="7370763" y="6564313"/>
            <a:ext cx="1812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nSpc>
                <a:spcPct val="100000"/>
              </a:lnSpc>
            </a:pPr>
            <a:r>
              <a:rPr lang="fr-FR" sz="1200" smtClean="0">
                <a:solidFill>
                  <a:srgbClr val="000000"/>
                </a:solidFill>
                <a:cs typeface="Arial" charset="0"/>
              </a:rPr>
              <a:t>Molina et al NEJM 2015</a:t>
            </a:r>
          </a:p>
        </p:txBody>
      </p:sp>
      <p:sp>
        <p:nvSpPr>
          <p:cNvPr id="2" name="ZoneTexte 1"/>
          <p:cNvSpPr txBox="1"/>
          <p:nvPr/>
        </p:nvSpPr>
        <p:spPr>
          <a:xfrm>
            <a:off x="365125" y="5900738"/>
            <a:ext cx="8153400" cy="646112"/>
          </a:xfrm>
          <a:prstGeom prst="rect">
            <a:avLst/>
          </a:prstGeom>
          <a:noFill/>
        </p:spPr>
        <p:txBody>
          <a:bodyPr wrap="none">
            <a:spAutoFit/>
          </a:bodyPr>
          <a:lstStyle/>
          <a:p>
            <a:pPr algn="ctr">
              <a:lnSpc>
                <a:spcPct val="100000"/>
              </a:lnSpc>
              <a:defRPr/>
            </a:pPr>
            <a:r>
              <a:rPr lang="fr-FR" altLang="fr-FR" sz="1050" b="1" dirty="0">
                <a:solidFill>
                  <a:srgbClr val="000000"/>
                </a:solidFill>
                <a:latin typeface="Arial" charset="0"/>
                <a:ea typeface="ＭＳ Ｐゴシック" charset="0"/>
                <a:cs typeface="Arial" panose="020B0604020202020204" pitchFamily="34" charset="0"/>
              </a:rPr>
              <a:t> </a:t>
            </a:r>
            <a:r>
              <a:rPr lang="fr-FR" altLang="fr-FR" sz="1800" b="1" dirty="0">
                <a:solidFill>
                  <a:srgbClr val="000000"/>
                </a:solidFill>
                <a:latin typeface="Arial" charset="0"/>
                <a:ea typeface="ＭＳ Ｐゴシック" charset="0"/>
                <a:cs typeface="Arial" panose="020B0604020202020204" pitchFamily="34" charset="0"/>
              </a:rPr>
              <a:t>86% relative </a:t>
            </a:r>
            <a:r>
              <a:rPr lang="fr-FR" altLang="fr-FR" sz="1800" b="1" dirty="0" err="1">
                <a:solidFill>
                  <a:srgbClr val="000000"/>
                </a:solidFill>
                <a:latin typeface="Arial" charset="0"/>
                <a:ea typeface="ＭＳ Ｐゴシック" charset="0"/>
                <a:cs typeface="Arial" panose="020B0604020202020204" pitchFamily="34" charset="0"/>
              </a:rPr>
              <a:t>reduction</a:t>
            </a:r>
            <a:r>
              <a:rPr lang="fr-FR" altLang="fr-FR" sz="1800" b="1" dirty="0">
                <a:solidFill>
                  <a:srgbClr val="000000"/>
                </a:solidFill>
                <a:latin typeface="Arial" charset="0"/>
                <a:ea typeface="ＭＳ Ｐゴシック" charset="0"/>
                <a:cs typeface="Arial" panose="020B0604020202020204" pitchFamily="34" charset="0"/>
              </a:rPr>
              <a:t> in the incidence of HIV-1 (95% CI : 40-98, p=0.002)</a:t>
            </a:r>
          </a:p>
          <a:p>
            <a:pPr algn="ctr">
              <a:lnSpc>
                <a:spcPct val="100000"/>
              </a:lnSpc>
              <a:defRPr/>
            </a:pPr>
            <a:r>
              <a:rPr lang="fr-FR" altLang="fr-FR" sz="1800" b="1" dirty="0">
                <a:solidFill>
                  <a:srgbClr val="000000"/>
                </a:solidFill>
                <a:latin typeface="Arial" charset="0"/>
                <a:ea typeface="ＭＳ Ｐゴシック" charset="0"/>
                <a:cs typeface="Arial" panose="020B0604020202020204" pitchFamily="34" charset="0"/>
              </a:rPr>
              <a:t>NNT to </a:t>
            </a:r>
            <a:r>
              <a:rPr lang="fr-FR" altLang="fr-FR" sz="1800" b="1" dirty="0" err="1">
                <a:solidFill>
                  <a:srgbClr val="000000"/>
                </a:solidFill>
                <a:latin typeface="Arial" charset="0"/>
                <a:ea typeface="ＭＳ Ｐゴシック" charset="0"/>
                <a:cs typeface="Arial" panose="020B0604020202020204" pitchFamily="34" charset="0"/>
              </a:rPr>
              <a:t>avert</a:t>
            </a:r>
            <a:r>
              <a:rPr lang="fr-FR" altLang="fr-FR" sz="1800" b="1" dirty="0">
                <a:solidFill>
                  <a:srgbClr val="000000"/>
                </a:solidFill>
                <a:latin typeface="Arial" charset="0"/>
                <a:ea typeface="ＭＳ Ｐゴシック" charset="0"/>
                <a:cs typeface="Arial" panose="020B0604020202020204" pitchFamily="34" charset="0"/>
              </a:rPr>
              <a:t> one HIV-infection: 18 (95% CI: 11-50)</a:t>
            </a:r>
            <a:endParaRPr lang="fr-FR" sz="1800" dirty="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4123719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p:nvPr>
        </p:nvSpPr>
        <p:spPr>
          <a:xfrm>
            <a:off x="457200" y="466725"/>
            <a:ext cx="8229600" cy="676275"/>
          </a:xfrm>
        </p:spPr>
        <p:txBody>
          <a:bodyPr/>
          <a:lstStyle/>
          <a:p>
            <a:pPr eaLnBrk="1" hangingPunct="1"/>
            <a:r>
              <a:rPr lang="en-US" dirty="0">
                <a:latin typeface="Arial" charset="0"/>
              </a:rPr>
              <a:t/>
            </a:r>
            <a:br>
              <a:rPr lang="en-US" dirty="0">
                <a:latin typeface="Arial" charset="0"/>
              </a:rPr>
            </a:br>
            <a:endParaRPr lang="en-US" dirty="0">
              <a:latin typeface="Arial" charset="0"/>
            </a:endParaRPr>
          </a:p>
        </p:txBody>
      </p:sp>
      <p:sp>
        <p:nvSpPr>
          <p:cNvPr id="269315" name="Content Placeholder 2"/>
          <p:cNvSpPr>
            <a:spLocks noGrp="1"/>
          </p:cNvSpPr>
          <p:nvPr>
            <p:ph idx="1"/>
          </p:nvPr>
        </p:nvSpPr>
        <p:spPr>
          <a:xfrm>
            <a:off x="558800" y="6198964"/>
            <a:ext cx="8229600" cy="296863"/>
          </a:xfrm>
        </p:spPr>
        <p:txBody>
          <a:bodyPr/>
          <a:lstStyle/>
          <a:p>
            <a:pPr marL="0" indent="0" algn="ctr" eaLnBrk="1" hangingPunct="1">
              <a:buFont typeface="Wingdings" charset="0"/>
              <a:buNone/>
            </a:pPr>
            <a:r>
              <a:rPr lang="en-US" sz="1800" b="1">
                <a:latin typeface="Arial" charset="0"/>
              </a:rPr>
              <a:t>HIV care and prevention are the same = getting to HIV neutral</a:t>
            </a:r>
          </a:p>
        </p:txBody>
      </p:sp>
      <p:grpSp>
        <p:nvGrpSpPr>
          <p:cNvPr id="269317" name="Group 17"/>
          <p:cNvGrpSpPr>
            <a:grpSpLocks/>
          </p:cNvGrpSpPr>
          <p:nvPr/>
        </p:nvGrpSpPr>
        <p:grpSpPr bwMode="auto">
          <a:xfrm>
            <a:off x="469900" y="1252314"/>
            <a:ext cx="8216900" cy="4943475"/>
            <a:chOff x="469900" y="1397000"/>
            <a:chExt cx="8216900" cy="4942840"/>
          </a:xfrm>
        </p:grpSpPr>
        <p:grpSp>
          <p:nvGrpSpPr>
            <p:cNvPr id="269324" name="Group 16"/>
            <p:cNvGrpSpPr>
              <a:grpSpLocks/>
            </p:cNvGrpSpPr>
            <p:nvPr/>
          </p:nvGrpSpPr>
          <p:grpSpPr bwMode="auto">
            <a:xfrm>
              <a:off x="469900" y="1397000"/>
              <a:ext cx="8216900" cy="4942840"/>
              <a:chOff x="469900" y="1397000"/>
              <a:chExt cx="8216900" cy="4942840"/>
            </a:xfrm>
          </p:grpSpPr>
          <p:graphicFrame>
            <p:nvGraphicFramePr>
              <p:cNvPr id="269329" name="Chart 6"/>
              <p:cNvGraphicFramePr>
                <a:graphicFrameLocks/>
              </p:cNvGraphicFramePr>
              <p:nvPr/>
            </p:nvGraphicFramePr>
            <p:xfrm>
              <a:off x="419100" y="1346200"/>
              <a:ext cx="8318500" cy="5044440"/>
            </p:xfrm>
            <a:graphic>
              <a:graphicData uri="http://schemas.openxmlformats.org/presentationml/2006/ole">
                <mc:AlternateContent xmlns:mc="http://schemas.openxmlformats.org/markup-compatibility/2006">
                  <mc:Choice xmlns:v="urn:schemas-microsoft-com:vml" Requires="v">
                    <p:oleObj spid="_x0000_s1065" name="Worksheet" r:id="rId4" imgW="8327858" imgH="5054022" progId="Excel.Sheet.8">
                      <p:embed/>
                    </p:oleObj>
                  </mc:Choice>
                  <mc:Fallback>
                    <p:oleObj name="Worksheet" r:id="rId4" imgW="8327858" imgH="5054022"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1346200"/>
                            <a:ext cx="8318500" cy="504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9"/>
              <p:cNvSpPr/>
              <p:nvPr/>
            </p:nvSpPr>
            <p:spPr>
              <a:xfrm>
                <a:off x="5464175" y="3066835"/>
                <a:ext cx="255588" cy="252381"/>
              </a:xfrm>
              <a:prstGeom prst="rect">
                <a:avLst/>
              </a:prstGeom>
              <a:solidFill>
                <a:schemeClr val="accent1">
                  <a:lumMod val="40000"/>
                  <a:lumOff val="60000"/>
                </a:schemeClr>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0"/>
                  </a:spcBef>
                  <a:spcAft>
                    <a:spcPts val="0"/>
                  </a:spcAft>
                  <a:defRPr/>
                </a:pPr>
                <a:endParaRPr lang="en-US" sz="1800" dirty="0">
                  <a:solidFill>
                    <a:prstClr val="white"/>
                  </a:solidFill>
                  <a:latin typeface="Arial"/>
                </a:endParaRPr>
              </a:p>
            </p:txBody>
          </p:sp>
        </p:grpSp>
        <p:cxnSp>
          <p:nvCxnSpPr>
            <p:cNvPr id="13" name="Straight Arrow Connector 12"/>
            <p:cNvCxnSpPr/>
            <p:nvPr/>
          </p:nvCxnSpPr>
          <p:spPr>
            <a:xfrm flipH="1">
              <a:off x="5800725" y="2952550"/>
              <a:ext cx="133350" cy="239682"/>
            </a:xfrm>
            <a:prstGeom prst="straightConnector1">
              <a:avLst/>
            </a:prstGeom>
            <a:ln w="19050">
              <a:solidFill>
                <a:schemeClr val="tx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800725" y="3662072"/>
              <a:ext cx="169863" cy="295237"/>
            </a:xfrm>
            <a:prstGeom prst="straightConnector1">
              <a:avLst/>
            </a:prstGeom>
            <a:ln w="19050">
              <a:solidFill>
                <a:schemeClr val="tx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69327" name="TextBox 14"/>
            <p:cNvSpPr txBox="1">
              <a:spLocks noChangeArrowheads="1"/>
            </p:cNvSpPr>
            <p:nvPr/>
          </p:nvSpPr>
          <p:spPr bwMode="auto">
            <a:xfrm>
              <a:off x="5981700" y="2860487"/>
              <a:ext cx="900113" cy="16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Aft>
                  <a:spcPct val="0"/>
                </a:spcAft>
                <a:buClr>
                  <a:srgbClr val="A9A9A9"/>
                </a:buClr>
                <a:buFont typeface="Wingdings" charset="0"/>
                <a:buChar char="§"/>
                <a:defRPr sz="1400">
                  <a:solidFill>
                    <a:schemeClr val="tx1"/>
                  </a:solidFill>
                  <a:latin typeface="Arial" charset="0"/>
                  <a:ea typeface="ＭＳ Ｐゴシック" charset="0"/>
                </a:defRPr>
              </a:lvl6pPr>
              <a:lvl7pPr marL="2971800" indent="-228600" eaLnBrk="0" fontAlgn="base" hangingPunct="0">
                <a:spcAft>
                  <a:spcPct val="0"/>
                </a:spcAft>
                <a:buClr>
                  <a:srgbClr val="A9A9A9"/>
                </a:buClr>
                <a:buFont typeface="Wingdings" charset="0"/>
                <a:defRPr sz="1400">
                  <a:solidFill>
                    <a:schemeClr val="tx1"/>
                  </a:solidFill>
                  <a:latin typeface="Arial" charset="0"/>
                  <a:ea typeface="ＭＳ Ｐゴシック" charset="0"/>
                </a:defRPr>
              </a:lvl7pPr>
              <a:lvl8pPr marL="3429000" indent="-228600" eaLnBrk="0" fontAlgn="base" hangingPunct="0">
                <a:spcAft>
                  <a:spcPct val="0"/>
                </a:spcAft>
                <a:buClr>
                  <a:srgbClr val="A9A9A9"/>
                </a:buClr>
                <a:buFont typeface="Wingdings" charset="0"/>
                <a:buChar char="§"/>
                <a:defRPr sz="1400">
                  <a:solidFill>
                    <a:schemeClr val="tx1"/>
                  </a:solidFill>
                  <a:latin typeface="Arial" charset="0"/>
                  <a:ea typeface="ＭＳ Ｐゴシック" charset="0"/>
                </a:defRPr>
              </a:lvl8pPr>
              <a:lvl9pPr marL="3886200" indent="-228600" eaLnBrk="0" fontAlgn="base" hangingPunct="0">
                <a:spcAft>
                  <a:spcPct val="0"/>
                </a:spcAft>
                <a:buClr>
                  <a:srgbClr val="A9A9A9"/>
                </a:buClr>
                <a:buFont typeface="Wingdings" charset="0"/>
                <a:defRPr sz="1400">
                  <a:solidFill>
                    <a:schemeClr val="tx1"/>
                  </a:solidFill>
                  <a:latin typeface="Arial" charset="0"/>
                  <a:ea typeface="ＭＳ Ｐゴシック" charset="0"/>
                </a:defRPr>
              </a:lvl9pPr>
            </a:lstStyle>
            <a:p>
              <a:pPr>
                <a:lnSpc>
                  <a:spcPct val="90000"/>
                </a:lnSpc>
              </a:pPr>
              <a:r>
                <a:rPr lang="en-US" sz="1200" smtClean="0">
                  <a:solidFill>
                    <a:srgbClr val="000000"/>
                  </a:solidFill>
                  <a:ea typeface="MS PGothic" charset="0"/>
                  <a:cs typeface="Arial" charset="0"/>
                </a:rPr>
                <a:t>Undiagnosed</a:t>
              </a:r>
            </a:p>
          </p:txBody>
        </p:sp>
        <p:sp>
          <p:nvSpPr>
            <p:cNvPr id="269328" name="TextBox 15"/>
            <p:cNvSpPr txBox="1">
              <a:spLocks noChangeArrowheads="1"/>
            </p:cNvSpPr>
            <p:nvPr/>
          </p:nvSpPr>
          <p:spPr bwMode="auto">
            <a:xfrm>
              <a:off x="5981700" y="3493819"/>
              <a:ext cx="730250" cy="165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eaLnBrk="0" fontAlgn="base" hangingPunct="0">
                <a:spcAft>
                  <a:spcPct val="0"/>
                </a:spcAft>
                <a:buClr>
                  <a:srgbClr val="A9A9A9"/>
                </a:buClr>
                <a:buFont typeface="Wingdings" charset="0"/>
                <a:buChar char="§"/>
                <a:defRPr sz="1400">
                  <a:solidFill>
                    <a:schemeClr val="tx1"/>
                  </a:solidFill>
                  <a:latin typeface="Arial" charset="0"/>
                  <a:ea typeface="ＭＳ Ｐゴシック" charset="0"/>
                </a:defRPr>
              </a:lvl6pPr>
              <a:lvl7pPr marL="2971800" indent="-228600" eaLnBrk="0" fontAlgn="base" hangingPunct="0">
                <a:spcAft>
                  <a:spcPct val="0"/>
                </a:spcAft>
                <a:buClr>
                  <a:srgbClr val="A9A9A9"/>
                </a:buClr>
                <a:buFont typeface="Wingdings" charset="0"/>
                <a:defRPr sz="1400">
                  <a:solidFill>
                    <a:schemeClr val="tx1"/>
                  </a:solidFill>
                  <a:latin typeface="Arial" charset="0"/>
                  <a:ea typeface="ＭＳ Ｐゴシック" charset="0"/>
                </a:defRPr>
              </a:lvl7pPr>
              <a:lvl8pPr marL="3429000" indent="-228600" eaLnBrk="0" fontAlgn="base" hangingPunct="0">
                <a:spcAft>
                  <a:spcPct val="0"/>
                </a:spcAft>
                <a:buClr>
                  <a:srgbClr val="A9A9A9"/>
                </a:buClr>
                <a:buFont typeface="Wingdings" charset="0"/>
                <a:buChar char="§"/>
                <a:defRPr sz="1400">
                  <a:solidFill>
                    <a:schemeClr val="tx1"/>
                  </a:solidFill>
                  <a:latin typeface="Arial" charset="0"/>
                  <a:ea typeface="ＭＳ Ｐゴシック" charset="0"/>
                </a:defRPr>
              </a:lvl8pPr>
              <a:lvl9pPr marL="3886200" indent="-228600" eaLnBrk="0" fontAlgn="base" hangingPunct="0">
                <a:spcAft>
                  <a:spcPct val="0"/>
                </a:spcAft>
                <a:buClr>
                  <a:srgbClr val="A9A9A9"/>
                </a:buClr>
                <a:buFont typeface="Wingdings" charset="0"/>
                <a:defRPr sz="1400">
                  <a:solidFill>
                    <a:schemeClr val="tx1"/>
                  </a:solidFill>
                  <a:latin typeface="Arial" charset="0"/>
                  <a:ea typeface="ＭＳ Ｐゴシック" charset="0"/>
                </a:defRPr>
              </a:lvl9pPr>
            </a:lstStyle>
            <a:p>
              <a:pPr>
                <a:lnSpc>
                  <a:spcPct val="90000"/>
                </a:lnSpc>
              </a:pPr>
              <a:r>
                <a:rPr lang="en-US" sz="1200" smtClean="0">
                  <a:solidFill>
                    <a:srgbClr val="000000"/>
                  </a:solidFill>
                  <a:ea typeface="MS PGothic" charset="0"/>
                  <a:cs typeface="Arial" charset="0"/>
                </a:rPr>
                <a:t>Diagnosed</a:t>
              </a:r>
            </a:p>
          </p:txBody>
        </p:sp>
      </p:grpSp>
      <p:sp>
        <p:nvSpPr>
          <p:cNvPr id="19" name="Footer Placeholder 3"/>
          <p:cNvSpPr>
            <a:spLocks noGrp="1"/>
          </p:cNvSpPr>
          <p:nvPr>
            <p:ph type="ftr" sz="quarter" idx="4294967295"/>
          </p:nvPr>
        </p:nvSpPr>
        <p:spPr>
          <a:xfrm>
            <a:off x="687857" y="6597352"/>
            <a:ext cx="8455025" cy="150813"/>
          </a:xfrm>
          <a:prstGeom prst="rect">
            <a:avLst/>
          </a:prstGeom>
        </p:spPr>
        <p:txBody>
          <a:bodyPr rtlCol="0" anchor="t"/>
          <a:lstStyle/>
          <a:p>
            <a:pPr algn="r">
              <a:defRPr/>
            </a:pPr>
            <a:r>
              <a:rPr lang="en-US" sz="1400" dirty="0" err="1">
                <a:solidFill>
                  <a:prstClr val="black"/>
                </a:solidFill>
                <a:ea typeface="MS PGothic" panose="020B0600070205080204" pitchFamily="34" charset="-128"/>
              </a:rPr>
              <a:t>Daskalakis</a:t>
            </a:r>
            <a:r>
              <a:rPr lang="en-US" sz="1400" dirty="0">
                <a:solidFill>
                  <a:prstClr val="black"/>
                </a:solidFill>
                <a:ea typeface="MS PGothic" panose="020B0600070205080204" pitchFamily="34" charset="-128"/>
              </a:rPr>
              <a:t> D, et al. </a:t>
            </a:r>
            <a:r>
              <a:rPr lang="en-US" sz="1400" kern="0" dirty="0">
                <a:solidFill>
                  <a:prstClr val="black"/>
                </a:solidFill>
                <a:ea typeface="MS PGothic" panose="020B0600070205080204" pitchFamily="34" charset="-128"/>
              </a:rPr>
              <a:t>National HIV Prevention Conference  2015; Atlanta, GA. </a:t>
            </a:r>
            <a:r>
              <a:rPr lang="en-US" sz="1400" dirty="0">
                <a:solidFill>
                  <a:prstClr val="black"/>
                </a:solidFill>
                <a:ea typeface="MS PGothic" panose="020B0600070205080204" pitchFamily="34" charset="-128"/>
              </a:rPr>
              <a:t>#1419.</a:t>
            </a:r>
          </a:p>
        </p:txBody>
      </p:sp>
      <p:cxnSp>
        <p:nvCxnSpPr>
          <p:cNvPr id="3" name="Straight Connector 2"/>
          <p:cNvCxnSpPr/>
          <p:nvPr/>
        </p:nvCxnSpPr>
        <p:spPr>
          <a:xfrm flipV="1">
            <a:off x="4932363" y="1196752"/>
            <a:ext cx="0" cy="3167062"/>
          </a:xfrm>
          <a:prstGeom prst="line">
            <a:avLst/>
          </a:prstGeom>
          <a:ln w="19050">
            <a:solidFill>
              <a:schemeClr val="bg2">
                <a:lumMod val="50000"/>
              </a:schemeClr>
            </a:solidFill>
            <a:prstDash val="sys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286375" y="1555527"/>
            <a:ext cx="1806575" cy="0"/>
          </a:xfrm>
          <a:prstGeom prst="straightConnector1">
            <a:avLst/>
          </a:prstGeom>
          <a:ln w="19050">
            <a:solidFill>
              <a:schemeClr val="bg2">
                <a:lumMod val="50000"/>
              </a:schemeClr>
            </a:solidFill>
            <a:miter lim="8000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2700338" y="1555527"/>
            <a:ext cx="1804987" cy="0"/>
          </a:xfrm>
          <a:prstGeom prst="straightConnector1">
            <a:avLst/>
          </a:prstGeom>
          <a:ln w="19050">
            <a:solidFill>
              <a:schemeClr val="bg2">
                <a:lumMod val="50000"/>
              </a:schemeClr>
            </a:solidFill>
            <a:miter lim="800000"/>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86375" y="1339627"/>
            <a:ext cx="1666875" cy="222250"/>
          </a:xfrm>
          <a:prstGeom prst="rect">
            <a:avLst/>
          </a:prstGeom>
          <a:noFill/>
        </p:spPr>
        <p:txBody>
          <a:bodyPr lIns="0" tIns="0" rIns="0" bIns="0">
            <a:spAutoFit/>
          </a:bodyPr>
          <a:lstStyle/>
          <a:p>
            <a:pPr>
              <a:lnSpc>
                <a:spcPct val="90000"/>
              </a:lnSpc>
              <a:defRPr/>
            </a:pPr>
            <a:r>
              <a:rPr lang="en-GB" sz="1600" dirty="0">
                <a:solidFill>
                  <a:prstClr val="black">
                    <a:lumMod val="65000"/>
                    <a:lumOff val="35000"/>
                  </a:prstClr>
                </a:solidFill>
                <a:ea typeface="ＭＳ Ｐゴシック" charset="0"/>
                <a:cs typeface="Arial" pitchFamily="34" charset="0"/>
              </a:rPr>
              <a:t>Infection</a:t>
            </a:r>
          </a:p>
        </p:txBody>
      </p:sp>
      <p:sp>
        <p:nvSpPr>
          <p:cNvPr id="22" name="TextBox 21"/>
          <p:cNvSpPr txBox="1"/>
          <p:nvPr/>
        </p:nvSpPr>
        <p:spPr>
          <a:xfrm>
            <a:off x="2778125" y="1330102"/>
            <a:ext cx="1666875" cy="222250"/>
          </a:xfrm>
          <a:prstGeom prst="rect">
            <a:avLst/>
          </a:prstGeom>
          <a:noFill/>
        </p:spPr>
        <p:txBody>
          <a:bodyPr lIns="0" tIns="0" rIns="0" bIns="0">
            <a:spAutoFit/>
          </a:bodyPr>
          <a:lstStyle/>
          <a:p>
            <a:pPr algn="r">
              <a:lnSpc>
                <a:spcPct val="90000"/>
              </a:lnSpc>
              <a:defRPr/>
            </a:pPr>
            <a:r>
              <a:rPr lang="en-GB" sz="1600" dirty="0">
                <a:solidFill>
                  <a:prstClr val="black">
                    <a:lumMod val="65000"/>
                    <a:lumOff val="35000"/>
                  </a:prstClr>
                </a:solidFill>
                <a:ea typeface="ＭＳ Ｐゴシック" charset="0"/>
                <a:cs typeface="Arial" pitchFamily="34" charset="0"/>
              </a:rPr>
              <a:t>Prevention</a:t>
            </a:r>
          </a:p>
        </p:txBody>
      </p:sp>
      <p:sp>
        <p:nvSpPr>
          <p:cNvPr id="2" name="TextBox 1"/>
          <p:cNvSpPr txBox="1"/>
          <p:nvPr/>
        </p:nvSpPr>
        <p:spPr>
          <a:xfrm>
            <a:off x="179512" y="764704"/>
            <a:ext cx="6732031" cy="492443"/>
          </a:xfrm>
          <a:prstGeom prst="rect">
            <a:avLst/>
          </a:prstGeom>
          <a:noFill/>
        </p:spPr>
        <p:txBody>
          <a:bodyPr wrap="none" rtlCol="0">
            <a:spAutoFit/>
          </a:bodyPr>
          <a:lstStyle/>
          <a:p>
            <a:r>
              <a:rPr lang="en-US" dirty="0">
                <a:latin typeface="Arial" charset="0"/>
              </a:rPr>
              <a:t>A Model for an “HIV Neutral” Continuum of Care</a:t>
            </a:r>
            <a:endParaRPr lang="en-IE" dirty="0"/>
          </a:p>
        </p:txBody>
      </p:sp>
      <p:cxnSp>
        <p:nvCxnSpPr>
          <p:cNvPr id="21" name="Straight Connector 20"/>
          <p:cNvCxnSpPr/>
          <p:nvPr/>
        </p:nvCxnSpPr>
        <p:spPr bwMode="auto">
          <a:xfrm>
            <a:off x="0" y="692696"/>
            <a:ext cx="8028384" cy="0"/>
          </a:xfrm>
          <a:prstGeom prst="line">
            <a:avLst/>
          </a:prstGeom>
          <a:noFill/>
          <a:ln w="381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228673" y="66884"/>
            <a:ext cx="5842665" cy="625812"/>
          </a:xfrm>
          <a:prstGeom prst="rect">
            <a:avLst/>
          </a:prstGeom>
          <a:noFill/>
        </p:spPr>
        <p:txBody>
          <a:bodyPr wrap="none" rtlCol="0">
            <a:spAutoFit/>
          </a:bodyPr>
          <a:lstStyle/>
          <a:p>
            <a:r>
              <a:rPr lang="en-GB" sz="3200" dirty="0"/>
              <a:t>Going beyond undetectable…..</a:t>
            </a:r>
          </a:p>
        </p:txBody>
      </p:sp>
    </p:spTree>
    <p:extLst>
      <p:ext uri="{BB962C8B-B14F-4D97-AF65-F5344CB8AC3E}">
        <p14:creationId xmlns:p14="http://schemas.microsoft.com/office/powerpoint/2010/main" val="1671348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73" y="66884"/>
            <a:ext cx="5842665" cy="625812"/>
          </a:xfrm>
          <a:prstGeom prst="rect">
            <a:avLst/>
          </a:prstGeom>
          <a:noFill/>
        </p:spPr>
        <p:txBody>
          <a:bodyPr wrap="none" rtlCol="0">
            <a:spAutoFit/>
          </a:bodyPr>
          <a:lstStyle/>
          <a:p>
            <a:r>
              <a:rPr lang="en-GB" sz="3200" dirty="0"/>
              <a:t>Going beyond undetectable…..</a:t>
            </a:r>
          </a:p>
        </p:txBody>
      </p:sp>
      <p:sp>
        <p:nvSpPr>
          <p:cNvPr id="4" name="TextBox 3"/>
          <p:cNvSpPr txBox="1"/>
          <p:nvPr/>
        </p:nvSpPr>
        <p:spPr>
          <a:xfrm>
            <a:off x="251520" y="980728"/>
            <a:ext cx="8430162" cy="492443"/>
          </a:xfrm>
          <a:prstGeom prst="rect">
            <a:avLst/>
          </a:prstGeom>
          <a:noFill/>
        </p:spPr>
        <p:txBody>
          <a:bodyPr wrap="none" rtlCol="0">
            <a:spAutoFit/>
          </a:bodyPr>
          <a:lstStyle/>
          <a:p>
            <a:r>
              <a:rPr lang="en-US" dirty="0" smtClean="0">
                <a:solidFill>
                  <a:schemeClr val="accent6">
                    <a:lumMod val="75000"/>
                  </a:schemeClr>
                </a:solidFill>
              </a:rPr>
              <a:t>Developing prevention services…moving into the community</a:t>
            </a:r>
            <a:endParaRPr lang="en-US" dirty="0">
              <a:solidFill>
                <a:schemeClr val="accent6">
                  <a:lumMod val="75000"/>
                </a:schemeClr>
              </a:solidFill>
            </a:endParaRPr>
          </a:p>
        </p:txBody>
      </p:sp>
      <p:sp>
        <p:nvSpPr>
          <p:cNvPr id="10" name="Trapezoid 9"/>
          <p:cNvSpPr/>
          <p:nvPr/>
        </p:nvSpPr>
        <p:spPr bwMode="auto">
          <a:xfrm rot="5400000">
            <a:off x="-468560" y="3645024"/>
            <a:ext cx="4248472" cy="1944216"/>
          </a:xfrm>
          <a:prstGeom prst="trapezoid">
            <a:avLst>
              <a:gd name="adj" fmla="val 52610"/>
            </a:avLst>
          </a:prstGeom>
          <a:solidFill>
            <a:srgbClr val="FFFF00"/>
          </a:solidFill>
          <a:ln w="25400" cap="flat" cmpd="sng" algn="ctr">
            <a:solidFill>
              <a:srgbClr val="FF33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10000"/>
              </a:lnSpc>
              <a:spcBef>
                <a:spcPct val="0"/>
              </a:spcBef>
              <a:spcAft>
                <a:spcPct val="0"/>
              </a:spcAft>
              <a:buClrTx/>
              <a:buSzTx/>
              <a:buFontTx/>
              <a:buNone/>
              <a:tabLst/>
            </a:pPr>
            <a:endParaRPr kumimoji="0" lang="en-US" sz="2400" b="0" i="0" u="none" strike="noStrike" cap="none" normalizeH="0" baseline="0" smtClean="0">
              <a:ln>
                <a:noFill/>
              </a:ln>
              <a:solidFill>
                <a:srgbClr val="000066"/>
              </a:solidFill>
              <a:effectLst/>
              <a:latin typeface="Arial" pitchFamily="34" charset="0"/>
            </a:endParaRPr>
          </a:p>
        </p:txBody>
      </p:sp>
      <p:sp>
        <p:nvSpPr>
          <p:cNvPr id="11" name="Trapezoid 10"/>
          <p:cNvSpPr/>
          <p:nvPr/>
        </p:nvSpPr>
        <p:spPr bwMode="auto">
          <a:xfrm rot="5400000">
            <a:off x="2879812" y="3609020"/>
            <a:ext cx="2016224" cy="1944216"/>
          </a:xfrm>
          <a:prstGeom prst="trapezoid">
            <a:avLst>
              <a:gd name="adj" fmla="val 26296"/>
            </a:avLst>
          </a:prstGeom>
          <a:solidFill>
            <a:srgbClr val="FF9B49"/>
          </a:solidFill>
          <a:ln w="25400" cap="flat" cmpd="sng" algn="ctr">
            <a:solidFill>
              <a:srgbClr val="FF33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10000"/>
              </a:lnSpc>
              <a:spcBef>
                <a:spcPct val="0"/>
              </a:spcBef>
              <a:spcAft>
                <a:spcPct val="0"/>
              </a:spcAft>
              <a:buClrTx/>
              <a:buSzTx/>
              <a:buFontTx/>
              <a:buNone/>
              <a:tabLst/>
            </a:pPr>
            <a:endParaRPr kumimoji="0" lang="en-US" sz="2400" b="0" i="0" u="none" strike="noStrike" cap="none" normalizeH="0" baseline="0" smtClean="0">
              <a:ln>
                <a:noFill/>
              </a:ln>
              <a:solidFill>
                <a:srgbClr val="000066"/>
              </a:solidFill>
              <a:effectLst/>
              <a:latin typeface="Arial" pitchFamily="34" charset="0"/>
            </a:endParaRPr>
          </a:p>
        </p:txBody>
      </p:sp>
      <p:sp>
        <p:nvSpPr>
          <p:cNvPr id="12" name="Rectangle 11"/>
          <p:cNvSpPr/>
          <p:nvPr/>
        </p:nvSpPr>
        <p:spPr bwMode="auto">
          <a:xfrm>
            <a:off x="2699792" y="2492896"/>
            <a:ext cx="144016" cy="4248472"/>
          </a:xfrm>
          <a:prstGeom prst="rect">
            <a:avLst/>
          </a:prstGeom>
          <a:solidFill>
            <a:schemeClr val="accent1">
              <a:lumMod val="90000"/>
            </a:schemeClr>
          </a:solidFill>
          <a:ln w="25400" cap="flat" cmpd="sng" algn="ctr">
            <a:solidFill>
              <a:srgbClr val="161645"/>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10000"/>
              </a:lnSpc>
              <a:spcBef>
                <a:spcPct val="0"/>
              </a:spcBef>
              <a:spcAft>
                <a:spcPct val="0"/>
              </a:spcAft>
              <a:buClrTx/>
              <a:buSzTx/>
              <a:buFontTx/>
              <a:buNone/>
              <a:tabLst/>
            </a:pPr>
            <a:endParaRPr kumimoji="0" lang="en-US" sz="2400" b="0" i="0" u="none" strike="noStrike" cap="none" normalizeH="0" baseline="0" smtClean="0">
              <a:ln>
                <a:noFill/>
              </a:ln>
              <a:solidFill>
                <a:srgbClr val="000066"/>
              </a:solidFill>
              <a:effectLst/>
              <a:latin typeface="Arial" pitchFamily="34" charset="0"/>
            </a:endParaRPr>
          </a:p>
        </p:txBody>
      </p:sp>
      <p:sp>
        <p:nvSpPr>
          <p:cNvPr id="13" name="TextBox 12"/>
          <p:cNvSpPr txBox="1"/>
          <p:nvPr/>
        </p:nvSpPr>
        <p:spPr>
          <a:xfrm>
            <a:off x="2843808" y="2515862"/>
            <a:ext cx="3181655" cy="697114"/>
          </a:xfrm>
          <a:prstGeom prst="rect">
            <a:avLst/>
          </a:prstGeom>
          <a:noFill/>
        </p:spPr>
        <p:txBody>
          <a:bodyPr wrap="none" rtlCol="0">
            <a:spAutoFit/>
          </a:bodyPr>
          <a:lstStyle/>
          <a:p>
            <a:r>
              <a:rPr lang="en-US" sz="1800" dirty="0" smtClean="0"/>
              <a:t>ENGAGEMENT INTERFACE</a:t>
            </a:r>
          </a:p>
          <a:p>
            <a:r>
              <a:rPr lang="en-US" sz="1800" dirty="0" smtClean="0"/>
              <a:t>- HIV SCREENING</a:t>
            </a:r>
            <a:endParaRPr lang="en-US" sz="1800" dirty="0"/>
          </a:p>
        </p:txBody>
      </p:sp>
      <p:sp>
        <p:nvSpPr>
          <p:cNvPr id="16" name="TextBox 15"/>
          <p:cNvSpPr txBox="1"/>
          <p:nvPr/>
        </p:nvSpPr>
        <p:spPr>
          <a:xfrm>
            <a:off x="2915816" y="6243602"/>
            <a:ext cx="5904656" cy="425758"/>
          </a:xfrm>
          <a:prstGeom prst="rect">
            <a:avLst/>
          </a:prstGeom>
          <a:solidFill>
            <a:srgbClr val="CCFFCC"/>
          </a:solidFill>
          <a:ln>
            <a:solidFill>
              <a:srgbClr val="008000"/>
            </a:solidFill>
          </a:ln>
        </p:spPr>
        <p:txBody>
          <a:bodyPr wrap="square" rtlCol="0">
            <a:spAutoFit/>
          </a:bodyPr>
          <a:lstStyle/>
          <a:p>
            <a:pPr algn="ctr"/>
            <a:r>
              <a:rPr lang="en-US" sz="2000" dirty="0" smtClean="0">
                <a:solidFill>
                  <a:schemeClr val="accent6">
                    <a:lumMod val="50000"/>
                  </a:schemeClr>
                </a:solidFill>
              </a:rPr>
              <a:t>EDUCATION, STI SCREENING, CONDOMS</a:t>
            </a:r>
            <a:endParaRPr lang="en-US" sz="2000" dirty="0">
              <a:solidFill>
                <a:schemeClr val="accent6">
                  <a:lumMod val="50000"/>
                </a:schemeClr>
              </a:solidFill>
            </a:endParaRPr>
          </a:p>
        </p:txBody>
      </p:sp>
      <p:sp>
        <p:nvSpPr>
          <p:cNvPr id="17" name="Trapezoid 16"/>
          <p:cNvSpPr/>
          <p:nvPr/>
        </p:nvSpPr>
        <p:spPr bwMode="auto">
          <a:xfrm rot="5400000">
            <a:off x="5616116" y="3537012"/>
            <a:ext cx="864096" cy="2088232"/>
          </a:xfrm>
          <a:prstGeom prst="trapezoid">
            <a:avLst>
              <a:gd name="adj" fmla="val 23105"/>
            </a:avLst>
          </a:prstGeom>
          <a:solidFill>
            <a:srgbClr val="FF6251"/>
          </a:solidFill>
          <a:ln w="25400" cap="flat" cmpd="sng" algn="ctr">
            <a:solidFill>
              <a:srgbClr val="FF33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10000"/>
              </a:lnSpc>
              <a:spcBef>
                <a:spcPct val="0"/>
              </a:spcBef>
              <a:spcAft>
                <a:spcPct val="0"/>
              </a:spcAft>
              <a:buClrTx/>
              <a:buSzTx/>
              <a:buFontTx/>
              <a:buNone/>
              <a:tabLst/>
            </a:pPr>
            <a:endParaRPr kumimoji="0" lang="en-US" sz="2400" b="0" i="0" u="none" strike="noStrike" cap="none" normalizeH="0" baseline="0" smtClean="0">
              <a:ln>
                <a:noFill/>
              </a:ln>
              <a:solidFill>
                <a:srgbClr val="000066"/>
              </a:solidFill>
              <a:effectLst/>
              <a:latin typeface="Arial" pitchFamily="34" charset="0"/>
            </a:endParaRPr>
          </a:p>
        </p:txBody>
      </p:sp>
      <p:sp>
        <p:nvSpPr>
          <p:cNvPr id="18" name="Trapezoid 17"/>
          <p:cNvSpPr/>
          <p:nvPr/>
        </p:nvSpPr>
        <p:spPr bwMode="auto">
          <a:xfrm rot="5400000">
            <a:off x="7776356" y="3753036"/>
            <a:ext cx="504056" cy="1584176"/>
          </a:xfrm>
          <a:prstGeom prst="trapezoid">
            <a:avLst>
              <a:gd name="adj" fmla="val 15953"/>
            </a:avLst>
          </a:prstGeom>
          <a:solidFill>
            <a:srgbClr val="FF1223"/>
          </a:solidFill>
          <a:ln w="25400" cap="flat" cmpd="sng" algn="ctr">
            <a:solidFill>
              <a:srgbClr val="FF3300"/>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1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pitchFamily="34" charset="0"/>
            </a:endParaRPr>
          </a:p>
        </p:txBody>
      </p:sp>
      <p:sp>
        <p:nvSpPr>
          <p:cNvPr id="19" name="TextBox 18"/>
          <p:cNvSpPr txBox="1"/>
          <p:nvPr/>
        </p:nvSpPr>
        <p:spPr>
          <a:xfrm>
            <a:off x="755576" y="4221088"/>
            <a:ext cx="1800201" cy="710644"/>
          </a:xfrm>
          <a:prstGeom prst="rect">
            <a:avLst/>
          </a:prstGeom>
          <a:noFill/>
        </p:spPr>
        <p:txBody>
          <a:bodyPr wrap="square" rtlCol="0">
            <a:spAutoFit/>
          </a:bodyPr>
          <a:lstStyle/>
          <a:p>
            <a:pPr algn="ctr"/>
            <a:r>
              <a:rPr lang="en-US" sz="1900" dirty="0" smtClean="0"/>
              <a:t>POPULATION AT RISK</a:t>
            </a:r>
            <a:endParaRPr lang="en-US" sz="1900" dirty="0"/>
          </a:p>
        </p:txBody>
      </p:sp>
      <p:sp>
        <p:nvSpPr>
          <p:cNvPr id="20" name="TextBox 19"/>
          <p:cNvSpPr txBox="1"/>
          <p:nvPr/>
        </p:nvSpPr>
        <p:spPr>
          <a:xfrm>
            <a:off x="3131840" y="4365104"/>
            <a:ext cx="1495747" cy="425758"/>
          </a:xfrm>
          <a:prstGeom prst="rect">
            <a:avLst/>
          </a:prstGeom>
          <a:noFill/>
        </p:spPr>
        <p:txBody>
          <a:bodyPr wrap="none" rtlCol="0">
            <a:spAutoFit/>
          </a:bodyPr>
          <a:lstStyle/>
          <a:p>
            <a:r>
              <a:rPr lang="en-US" sz="2000" dirty="0" smtClean="0"/>
              <a:t>HIGH RISK</a:t>
            </a:r>
            <a:endParaRPr lang="en-US" sz="2000" dirty="0"/>
          </a:p>
        </p:txBody>
      </p:sp>
      <p:sp>
        <p:nvSpPr>
          <p:cNvPr id="21" name="TextBox 20"/>
          <p:cNvSpPr txBox="1"/>
          <p:nvPr/>
        </p:nvSpPr>
        <p:spPr>
          <a:xfrm>
            <a:off x="5004048" y="4365104"/>
            <a:ext cx="1989923" cy="425758"/>
          </a:xfrm>
          <a:prstGeom prst="rect">
            <a:avLst/>
          </a:prstGeom>
          <a:noFill/>
        </p:spPr>
        <p:txBody>
          <a:bodyPr wrap="none" rtlCol="0">
            <a:spAutoFit/>
          </a:bodyPr>
          <a:lstStyle/>
          <a:p>
            <a:r>
              <a:rPr lang="en-US" sz="2000" dirty="0" smtClean="0"/>
              <a:t>HIGHEST RISK</a:t>
            </a:r>
            <a:endParaRPr lang="en-US" sz="2000" dirty="0"/>
          </a:p>
        </p:txBody>
      </p:sp>
      <p:sp>
        <p:nvSpPr>
          <p:cNvPr id="22" name="TextBox 21"/>
          <p:cNvSpPr txBox="1"/>
          <p:nvPr/>
        </p:nvSpPr>
        <p:spPr>
          <a:xfrm>
            <a:off x="7380312" y="4365104"/>
            <a:ext cx="778654" cy="425758"/>
          </a:xfrm>
          <a:prstGeom prst="rect">
            <a:avLst/>
          </a:prstGeom>
          <a:noFill/>
        </p:spPr>
        <p:txBody>
          <a:bodyPr wrap="none" rtlCol="0">
            <a:spAutoFit/>
          </a:bodyPr>
          <a:lstStyle/>
          <a:p>
            <a:r>
              <a:rPr lang="en-US" sz="2000" dirty="0" err="1" smtClean="0">
                <a:solidFill>
                  <a:schemeClr val="tx1"/>
                </a:solidFill>
              </a:rPr>
              <a:t>PrEP</a:t>
            </a:r>
            <a:endParaRPr lang="en-US" sz="2000" dirty="0">
              <a:solidFill>
                <a:schemeClr val="tx1"/>
              </a:solidFill>
            </a:endParaRPr>
          </a:p>
        </p:txBody>
      </p:sp>
      <p:sp>
        <p:nvSpPr>
          <p:cNvPr id="25" name="TextBox 24"/>
          <p:cNvSpPr txBox="1"/>
          <p:nvPr/>
        </p:nvSpPr>
        <p:spPr>
          <a:xfrm>
            <a:off x="4932040" y="5739546"/>
            <a:ext cx="3888432" cy="425758"/>
          </a:xfrm>
          <a:prstGeom prst="rect">
            <a:avLst/>
          </a:prstGeom>
          <a:solidFill>
            <a:srgbClr val="5CFF61"/>
          </a:solidFill>
          <a:ln>
            <a:solidFill>
              <a:srgbClr val="008000"/>
            </a:solidFill>
          </a:ln>
        </p:spPr>
        <p:txBody>
          <a:bodyPr wrap="square" rtlCol="0">
            <a:spAutoFit/>
          </a:bodyPr>
          <a:lstStyle/>
          <a:p>
            <a:pPr algn="ctr"/>
            <a:r>
              <a:rPr lang="en-US" sz="2000" dirty="0" smtClean="0">
                <a:solidFill>
                  <a:srgbClr val="161645"/>
                </a:solidFill>
              </a:rPr>
              <a:t>COUNSELLING, MONITORING</a:t>
            </a:r>
            <a:endParaRPr lang="en-US" sz="2000" dirty="0">
              <a:solidFill>
                <a:srgbClr val="161645"/>
              </a:solidFill>
            </a:endParaRPr>
          </a:p>
        </p:txBody>
      </p:sp>
      <p:sp>
        <p:nvSpPr>
          <p:cNvPr id="26" name="TextBox 25"/>
          <p:cNvSpPr txBox="1"/>
          <p:nvPr/>
        </p:nvSpPr>
        <p:spPr>
          <a:xfrm>
            <a:off x="7236296" y="5235490"/>
            <a:ext cx="1584176" cy="425758"/>
          </a:xfrm>
          <a:prstGeom prst="rect">
            <a:avLst/>
          </a:prstGeom>
          <a:solidFill>
            <a:srgbClr val="068E14"/>
          </a:solidFill>
          <a:ln>
            <a:solidFill>
              <a:srgbClr val="008000"/>
            </a:solidFill>
          </a:ln>
        </p:spPr>
        <p:txBody>
          <a:bodyPr wrap="square" rtlCol="0">
            <a:spAutoFit/>
          </a:bodyPr>
          <a:lstStyle/>
          <a:p>
            <a:pPr algn="ctr"/>
            <a:r>
              <a:rPr lang="en-US" sz="2000" dirty="0" smtClean="0">
                <a:solidFill>
                  <a:srgbClr val="161645"/>
                </a:solidFill>
              </a:rPr>
              <a:t>DRUG</a:t>
            </a:r>
            <a:endParaRPr lang="en-US" sz="2000" dirty="0">
              <a:solidFill>
                <a:srgbClr val="161645"/>
              </a:solidFill>
            </a:endParaRPr>
          </a:p>
        </p:txBody>
      </p:sp>
      <p:sp>
        <p:nvSpPr>
          <p:cNvPr id="27" name="TextBox 26"/>
          <p:cNvSpPr txBox="1"/>
          <p:nvPr/>
        </p:nvSpPr>
        <p:spPr>
          <a:xfrm>
            <a:off x="367033" y="1700808"/>
            <a:ext cx="2491487" cy="629916"/>
          </a:xfrm>
          <a:prstGeom prst="rect">
            <a:avLst/>
          </a:prstGeom>
          <a:noFill/>
        </p:spPr>
        <p:txBody>
          <a:bodyPr wrap="none" rtlCol="0">
            <a:spAutoFit/>
          </a:bodyPr>
          <a:lstStyle/>
          <a:p>
            <a:pPr algn="ctr"/>
            <a:r>
              <a:rPr lang="en-US" sz="1600" dirty="0" smtClean="0"/>
              <a:t>POPULATION TESTING</a:t>
            </a:r>
          </a:p>
          <a:p>
            <a:pPr algn="ctr"/>
            <a:r>
              <a:rPr lang="en-US" sz="1600" dirty="0" smtClean="0"/>
              <a:t>&amp; RISK ASSESSMENT</a:t>
            </a:r>
            <a:endParaRPr lang="en-US" sz="1600" dirty="0"/>
          </a:p>
        </p:txBody>
      </p:sp>
      <p:sp>
        <p:nvSpPr>
          <p:cNvPr id="28" name="TextBox 27"/>
          <p:cNvSpPr txBox="1"/>
          <p:nvPr/>
        </p:nvSpPr>
        <p:spPr>
          <a:xfrm>
            <a:off x="3203848" y="1989807"/>
            <a:ext cx="5400600" cy="359073"/>
          </a:xfrm>
          <a:prstGeom prst="rect">
            <a:avLst/>
          </a:prstGeom>
          <a:noFill/>
        </p:spPr>
        <p:txBody>
          <a:bodyPr wrap="square" rtlCol="0">
            <a:spAutoFit/>
          </a:bodyPr>
          <a:lstStyle/>
          <a:p>
            <a:pPr algn="ctr"/>
            <a:r>
              <a:rPr lang="en-US" sz="1600" dirty="0" smtClean="0"/>
              <a:t>INDIVIDUAL INTERVENTION</a:t>
            </a:r>
            <a:endParaRPr lang="en-US" sz="1600" dirty="0"/>
          </a:p>
        </p:txBody>
      </p:sp>
      <p:cxnSp>
        <p:nvCxnSpPr>
          <p:cNvPr id="30" name="Straight Arrow Connector 29"/>
          <p:cNvCxnSpPr/>
          <p:nvPr/>
        </p:nvCxnSpPr>
        <p:spPr bwMode="auto">
          <a:xfrm>
            <a:off x="467544" y="2348880"/>
            <a:ext cx="2232248" cy="0"/>
          </a:xfrm>
          <a:prstGeom prst="straightConnector1">
            <a:avLst/>
          </a:prstGeom>
          <a:noFill/>
          <a:ln w="25400" cap="flat" cmpd="sng" algn="ctr">
            <a:solidFill>
              <a:srgbClr val="FF3300"/>
            </a:solidFill>
            <a:prstDash val="solid"/>
            <a:round/>
            <a:headEnd type="arrow"/>
            <a:tailEnd type="arrow"/>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p:nvPr/>
        </p:nvCxnSpPr>
        <p:spPr bwMode="auto">
          <a:xfrm>
            <a:off x="2915816" y="2348880"/>
            <a:ext cx="5904656" cy="0"/>
          </a:xfrm>
          <a:prstGeom prst="straightConnector1">
            <a:avLst/>
          </a:prstGeom>
          <a:noFill/>
          <a:ln w="25400" cap="flat" cmpd="sng" algn="ctr">
            <a:solidFill>
              <a:srgbClr val="FF3300"/>
            </a:solidFill>
            <a:prstDash val="solid"/>
            <a:round/>
            <a:headEnd type="arrow"/>
            <a:tailEnd type="arrow"/>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0" y="692696"/>
            <a:ext cx="8028384" cy="0"/>
          </a:xfrm>
          <a:prstGeom prst="line">
            <a:avLst/>
          </a:prstGeom>
          <a:noFill/>
          <a:ln w="381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11692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73" y="66884"/>
            <a:ext cx="7744428" cy="560731"/>
          </a:xfrm>
          <a:prstGeom prst="rect">
            <a:avLst/>
          </a:prstGeom>
          <a:noFill/>
        </p:spPr>
        <p:txBody>
          <a:bodyPr wrap="none" rtlCol="0">
            <a:spAutoFit/>
          </a:bodyPr>
          <a:lstStyle/>
          <a:p>
            <a:r>
              <a:rPr lang="en-IE" sz="3000" dirty="0" smtClean="0"/>
              <a:t>HMRG </a:t>
            </a:r>
            <a:r>
              <a:rPr lang="en-IE" sz="3000" dirty="0"/>
              <a:t>Involvement </a:t>
            </a:r>
            <a:r>
              <a:rPr lang="en-IE" sz="3000" dirty="0" smtClean="0"/>
              <a:t>in preventative research</a:t>
            </a:r>
            <a:endParaRPr lang="en-GB" sz="3000" dirty="0"/>
          </a:p>
        </p:txBody>
      </p:sp>
      <p:cxnSp>
        <p:nvCxnSpPr>
          <p:cNvPr id="23" name="Straight Connector 22"/>
          <p:cNvCxnSpPr/>
          <p:nvPr/>
        </p:nvCxnSpPr>
        <p:spPr bwMode="auto">
          <a:xfrm>
            <a:off x="0" y="692696"/>
            <a:ext cx="8028384" cy="0"/>
          </a:xfrm>
          <a:prstGeom prst="line">
            <a:avLst/>
          </a:prstGeom>
          <a:noFill/>
          <a:ln w="381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395536" y="980728"/>
            <a:ext cx="8424936" cy="3979551"/>
          </a:xfrm>
          <a:prstGeom prst="rect">
            <a:avLst/>
          </a:prstGeom>
          <a:noFill/>
        </p:spPr>
        <p:txBody>
          <a:bodyPr wrap="square" rtlCol="0">
            <a:spAutoFit/>
          </a:bodyPr>
          <a:lstStyle/>
          <a:p>
            <a:pPr>
              <a:spcBef>
                <a:spcPts val="600"/>
              </a:spcBef>
              <a:spcAft>
                <a:spcPts val="600"/>
              </a:spcAft>
            </a:pPr>
            <a:r>
              <a:rPr lang="en-IE" b="1" u="sng" dirty="0" smtClean="0"/>
              <a:t>M-</a:t>
            </a:r>
            <a:r>
              <a:rPr lang="en-IE" b="1" u="sng" dirty="0" err="1" smtClean="0"/>
              <a:t>BRiHT</a:t>
            </a:r>
            <a:r>
              <a:rPr lang="en-IE" b="1" u="sng" dirty="0" smtClean="0"/>
              <a:t>- </a:t>
            </a:r>
            <a:r>
              <a:rPr lang="en-IE" u="sng" dirty="0"/>
              <a:t>The Mater-Bronx Rapid HIV Testing Project</a:t>
            </a:r>
            <a:r>
              <a:rPr lang="en-IE" dirty="0"/>
              <a:t> </a:t>
            </a:r>
            <a:endParaRPr lang="en-IE" dirty="0" smtClean="0"/>
          </a:p>
          <a:p>
            <a:pPr marL="342900" indent="-342900">
              <a:buFont typeface="Arial" pitchFamily="34" charset="0"/>
              <a:buChar char="•"/>
            </a:pPr>
            <a:r>
              <a:rPr lang="en-US" sz="1800" dirty="0" smtClean="0"/>
              <a:t>Explored </a:t>
            </a:r>
            <a:r>
              <a:rPr lang="en-US" sz="1800" dirty="0"/>
              <a:t>the acceptability and feasibility of implementing unselected rapid HIV screening with a novel computer-based video </a:t>
            </a:r>
            <a:r>
              <a:rPr lang="en-US" sz="1800" dirty="0" smtClean="0"/>
              <a:t>counseling program </a:t>
            </a:r>
            <a:r>
              <a:rPr lang="en-US" sz="1800" dirty="0"/>
              <a:t>in hospital Emergency Departments</a:t>
            </a:r>
            <a:r>
              <a:rPr lang="en-IE" sz="1800" dirty="0"/>
              <a:t> </a:t>
            </a:r>
          </a:p>
          <a:p>
            <a:pPr>
              <a:spcBef>
                <a:spcPts val="600"/>
              </a:spcBef>
              <a:spcAft>
                <a:spcPts val="600"/>
              </a:spcAft>
            </a:pPr>
            <a:r>
              <a:rPr lang="en-IE" b="1" u="sng" dirty="0" err="1" smtClean="0"/>
              <a:t>PrEP</a:t>
            </a:r>
            <a:r>
              <a:rPr lang="en-IE" b="1" u="sng" dirty="0" smtClean="0"/>
              <a:t> </a:t>
            </a:r>
            <a:r>
              <a:rPr lang="en-IE" b="1" u="sng" dirty="0"/>
              <a:t>Research</a:t>
            </a:r>
            <a:endParaRPr lang="en-IE" u="sng" dirty="0"/>
          </a:p>
          <a:p>
            <a:pPr marL="342900" indent="-342900">
              <a:buFont typeface="Arial" pitchFamily="34" charset="0"/>
              <a:buChar char="•"/>
            </a:pPr>
            <a:r>
              <a:rPr lang="en-IE" dirty="0"/>
              <a:t> </a:t>
            </a:r>
            <a:r>
              <a:rPr lang="en-IE" sz="1800" dirty="0" smtClean="0"/>
              <a:t>DISCOVER </a:t>
            </a:r>
            <a:r>
              <a:rPr lang="en-IE" sz="1800" dirty="0"/>
              <a:t>clinical </a:t>
            </a:r>
            <a:r>
              <a:rPr lang="en-IE" sz="1800" dirty="0" smtClean="0"/>
              <a:t>trial-is </a:t>
            </a:r>
            <a:r>
              <a:rPr lang="en-IE" sz="1800" dirty="0"/>
              <a:t>a randomized, double-blind study comparing the use of two different combinations of </a:t>
            </a:r>
            <a:r>
              <a:rPr lang="en-IE" sz="1800" dirty="0" smtClean="0"/>
              <a:t>anti-HIV </a:t>
            </a:r>
            <a:r>
              <a:rPr lang="en-IE" sz="1800" dirty="0"/>
              <a:t>drugs to prevent sexually acquired HIV infection. </a:t>
            </a:r>
          </a:p>
          <a:p>
            <a:r>
              <a:rPr lang="en-IE" sz="1800" b="1" dirty="0"/>
              <a:t> </a:t>
            </a:r>
            <a:endParaRPr lang="en-IE" sz="1800" dirty="0"/>
          </a:p>
          <a:p>
            <a:pPr marL="342900" indent="-342900">
              <a:buFont typeface="Arial" pitchFamily="34" charset="0"/>
              <a:buChar char="•"/>
            </a:pPr>
            <a:r>
              <a:rPr lang="en-IE" sz="1800" dirty="0"/>
              <a:t>Proposing a community-based versus Hospital-based delivery of </a:t>
            </a:r>
            <a:r>
              <a:rPr lang="en-IE" sz="1800" dirty="0" err="1"/>
              <a:t>PrEP</a:t>
            </a:r>
            <a:r>
              <a:rPr lang="en-IE" sz="1800" dirty="0"/>
              <a:t> Service; a randomised prospective </a:t>
            </a:r>
            <a:endParaRPr lang="en-IE" sz="1800" dirty="0"/>
          </a:p>
        </p:txBody>
      </p:sp>
    </p:spTree>
    <p:extLst>
      <p:ext uri="{BB962C8B-B14F-4D97-AF65-F5344CB8AC3E}">
        <p14:creationId xmlns:p14="http://schemas.microsoft.com/office/powerpoint/2010/main" val="990389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4659" y="2708920"/>
            <a:ext cx="2520041" cy="692497"/>
          </a:xfrm>
          <a:prstGeom prst="rect">
            <a:avLst/>
          </a:prstGeom>
          <a:noFill/>
        </p:spPr>
        <p:txBody>
          <a:bodyPr wrap="none" rtlCol="0">
            <a:spAutoFit/>
          </a:bodyPr>
          <a:lstStyle/>
          <a:p>
            <a:pPr algn="ctr"/>
            <a:r>
              <a:rPr lang="en-IE" sz="3600" dirty="0" smtClean="0"/>
              <a:t>Questions?</a:t>
            </a:r>
            <a:endParaRPr lang="en-IE" sz="3600" dirty="0"/>
          </a:p>
        </p:txBody>
      </p:sp>
    </p:spTree>
    <p:extLst>
      <p:ext uri="{BB962C8B-B14F-4D97-AF65-F5344CB8AC3E}">
        <p14:creationId xmlns:p14="http://schemas.microsoft.com/office/powerpoint/2010/main" val="1396661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0" y="692696"/>
            <a:ext cx="8028384" cy="0"/>
          </a:xfrm>
          <a:prstGeom prst="line">
            <a:avLst/>
          </a:prstGeom>
          <a:noFill/>
          <a:ln w="381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395536" y="87313"/>
            <a:ext cx="8352928" cy="5816977"/>
          </a:xfrm>
          <a:prstGeom prst="rect">
            <a:avLst/>
          </a:prstGeom>
          <a:noFill/>
        </p:spPr>
        <p:txBody>
          <a:bodyPr wrap="square">
            <a:spAutoFit/>
          </a:bodyPr>
          <a:lstStyle/>
          <a:p>
            <a:pPr>
              <a:lnSpc>
                <a:spcPct val="100000"/>
              </a:lnSpc>
              <a:defRPr/>
            </a:pPr>
            <a:r>
              <a:rPr lang="en-US" sz="1800" dirty="0">
                <a:solidFill>
                  <a:prstClr val="black"/>
                </a:solidFill>
                <a:cs typeface="Arial" pitchFamily="34" charset="0"/>
              </a:rPr>
              <a:t>A new disease…</a:t>
            </a:r>
          </a:p>
          <a:p>
            <a:pPr>
              <a:lnSpc>
                <a:spcPct val="100000"/>
              </a:lnSpc>
              <a:defRPr/>
            </a:pPr>
            <a:endParaRPr lang="en-US" sz="1800" dirty="0">
              <a:solidFill>
                <a:prstClr val="black"/>
              </a:solidFill>
              <a:latin typeface="Calibri" pitchFamily="34" charset="0"/>
              <a:cs typeface="Arial" charset="0"/>
            </a:endParaRPr>
          </a:p>
          <a:p>
            <a:pPr>
              <a:lnSpc>
                <a:spcPct val="100000"/>
              </a:lnSpc>
              <a:defRPr/>
            </a:pPr>
            <a:endParaRPr lang="en-US" sz="1800" dirty="0">
              <a:solidFill>
                <a:prstClr val="black"/>
              </a:solidFill>
              <a:latin typeface="Calibri" pitchFamily="34" charset="0"/>
              <a:cs typeface="Arial" charset="0"/>
            </a:endParaRPr>
          </a:p>
          <a:p>
            <a:pPr>
              <a:lnSpc>
                <a:spcPct val="100000"/>
              </a:lnSpc>
              <a:defRPr/>
            </a:pPr>
            <a:endParaRPr lang="en-US" sz="1800" dirty="0">
              <a:solidFill>
                <a:prstClr val="black"/>
              </a:solidFill>
              <a:latin typeface="Calibri" pitchFamily="34" charset="0"/>
              <a:cs typeface="Arial" charset="0"/>
            </a:endParaRPr>
          </a:p>
          <a:p>
            <a:pPr>
              <a:lnSpc>
                <a:spcPct val="100000"/>
              </a:lnSpc>
              <a:defRPr/>
            </a:pPr>
            <a:endParaRPr lang="en-US" sz="1800" dirty="0">
              <a:solidFill>
                <a:prstClr val="black"/>
              </a:solidFill>
              <a:latin typeface="Calibri" pitchFamily="34" charset="0"/>
              <a:cs typeface="Arial" charset="0"/>
            </a:endParaRPr>
          </a:p>
          <a:p>
            <a:pPr>
              <a:lnSpc>
                <a:spcPct val="100000"/>
              </a:lnSpc>
              <a:defRPr/>
            </a:pPr>
            <a:endParaRPr lang="en-US" sz="1800" dirty="0">
              <a:solidFill>
                <a:prstClr val="black"/>
              </a:solidFill>
              <a:latin typeface="Calibri" pitchFamily="34" charset="0"/>
              <a:cs typeface="Arial" charset="0"/>
            </a:endParaRPr>
          </a:p>
          <a:p>
            <a:pPr>
              <a:lnSpc>
                <a:spcPct val="100000"/>
              </a:lnSpc>
              <a:defRPr/>
            </a:pPr>
            <a:endParaRPr lang="en-US" sz="1800" dirty="0">
              <a:solidFill>
                <a:prstClr val="black"/>
              </a:solidFill>
              <a:latin typeface="Calibri" pitchFamily="34" charset="0"/>
              <a:cs typeface="Arial" charset="0"/>
            </a:endParaRPr>
          </a:p>
          <a:p>
            <a:pPr>
              <a:lnSpc>
                <a:spcPct val="100000"/>
              </a:lnSpc>
              <a:defRPr/>
            </a:pPr>
            <a:endParaRPr lang="en-US" sz="1800" dirty="0">
              <a:solidFill>
                <a:prstClr val="black"/>
              </a:solidFill>
              <a:latin typeface="Calibri" pitchFamily="34" charset="0"/>
              <a:cs typeface="Arial" charset="0"/>
            </a:endParaRPr>
          </a:p>
          <a:p>
            <a:pPr>
              <a:lnSpc>
                <a:spcPct val="100000"/>
              </a:lnSpc>
              <a:defRPr/>
            </a:pPr>
            <a:endParaRPr lang="en-US" sz="1800" dirty="0">
              <a:solidFill>
                <a:prstClr val="black"/>
              </a:solidFill>
              <a:latin typeface="Calibri" pitchFamily="34" charset="0"/>
              <a:cs typeface="Arial" charset="0"/>
            </a:endParaRPr>
          </a:p>
          <a:p>
            <a:pPr>
              <a:lnSpc>
                <a:spcPct val="100000"/>
              </a:lnSpc>
              <a:defRPr/>
            </a:pPr>
            <a:endParaRPr lang="en-US" sz="1800" dirty="0">
              <a:solidFill>
                <a:prstClr val="black"/>
              </a:solidFill>
              <a:latin typeface="Calibri" pitchFamily="34" charset="0"/>
              <a:cs typeface="Arial" charset="0"/>
            </a:endParaRPr>
          </a:p>
          <a:p>
            <a:pPr marL="285750" indent="-285750">
              <a:lnSpc>
                <a:spcPct val="100000"/>
              </a:lnSpc>
              <a:buFont typeface="Arial" pitchFamily="34" charset="0"/>
              <a:buChar char="•"/>
              <a:defRPr/>
            </a:pPr>
            <a:r>
              <a:rPr lang="en-US" sz="1600" dirty="0" smtClean="0">
                <a:solidFill>
                  <a:prstClr val="black"/>
                </a:solidFill>
                <a:cs typeface="Arial" pitchFamily="34" charset="0"/>
              </a:rPr>
              <a:t>By </a:t>
            </a:r>
            <a:r>
              <a:rPr lang="en-US" sz="1600" dirty="0">
                <a:solidFill>
                  <a:prstClr val="black"/>
                </a:solidFill>
                <a:cs typeface="Arial" pitchFamily="34" charset="0"/>
              </a:rPr>
              <a:t>the end of </a:t>
            </a:r>
            <a:r>
              <a:rPr lang="en-US" sz="1600" b="1" dirty="0">
                <a:solidFill>
                  <a:prstClr val="black"/>
                </a:solidFill>
                <a:cs typeface="Arial" pitchFamily="34" charset="0"/>
              </a:rPr>
              <a:t>1981</a:t>
            </a:r>
            <a:r>
              <a:rPr lang="en-US" sz="1600" dirty="0">
                <a:solidFill>
                  <a:prstClr val="black"/>
                </a:solidFill>
                <a:cs typeface="Arial" pitchFamily="34" charset="0"/>
              </a:rPr>
              <a:t>, there was a cumulative total of 270 reported cases of severe immune deficiency among gay men, and 121 of those individuals had </a:t>
            </a:r>
            <a:r>
              <a:rPr lang="en-US" sz="1600" dirty="0" smtClean="0">
                <a:solidFill>
                  <a:prstClr val="black"/>
                </a:solidFill>
                <a:cs typeface="Arial" pitchFamily="34" charset="0"/>
              </a:rPr>
              <a:t>died</a:t>
            </a:r>
            <a:endParaRPr lang="en-US" sz="1600" dirty="0">
              <a:solidFill>
                <a:prstClr val="black"/>
              </a:solidFill>
              <a:cs typeface="Arial" pitchFamily="34" charset="0"/>
            </a:endParaRPr>
          </a:p>
          <a:p>
            <a:pPr>
              <a:lnSpc>
                <a:spcPct val="100000"/>
              </a:lnSpc>
              <a:defRPr/>
            </a:pPr>
            <a:endParaRPr lang="en-US" sz="1600" dirty="0">
              <a:solidFill>
                <a:prstClr val="black"/>
              </a:solidFill>
              <a:cs typeface="Arial" pitchFamily="34" charset="0"/>
            </a:endParaRPr>
          </a:p>
          <a:p>
            <a:pPr marL="285750" indent="-285750">
              <a:lnSpc>
                <a:spcPct val="100000"/>
              </a:lnSpc>
              <a:buFont typeface="Arial" pitchFamily="34" charset="0"/>
              <a:buChar char="•"/>
              <a:defRPr/>
            </a:pPr>
            <a:r>
              <a:rPr lang="en-US" sz="1600" dirty="0">
                <a:solidFill>
                  <a:prstClr val="black"/>
                </a:solidFill>
                <a:cs typeface="Arial" pitchFamily="34" charset="0"/>
              </a:rPr>
              <a:t>In </a:t>
            </a:r>
            <a:r>
              <a:rPr lang="en-US" sz="1600" b="1" dirty="0">
                <a:solidFill>
                  <a:prstClr val="black"/>
                </a:solidFill>
                <a:cs typeface="Arial" pitchFamily="34" charset="0"/>
              </a:rPr>
              <a:t>1983</a:t>
            </a:r>
            <a:r>
              <a:rPr lang="en-US" sz="1600" dirty="0">
                <a:solidFill>
                  <a:prstClr val="black"/>
                </a:solidFill>
                <a:cs typeface="Arial" pitchFamily="34" charset="0"/>
              </a:rPr>
              <a:t>, Luc </a:t>
            </a:r>
            <a:r>
              <a:rPr lang="en-US" sz="1600" dirty="0" err="1">
                <a:solidFill>
                  <a:prstClr val="black"/>
                </a:solidFill>
                <a:cs typeface="Arial" pitchFamily="34" charset="0"/>
              </a:rPr>
              <a:t>Montagnier</a:t>
            </a:r>
            <a:r>
              <a:rPr lang="en-US" sz="1600" dirty="0">
                <a:solidFill>
                  <a:prstClr val="black"/>
                </a:solidFill>
                <a:cs typeface="Arial" pitchFamily="34" charset="0"/>
              </a:rPr>
              <a:t> and Françoise </a:t>
            </a:r>
            <a:r>
              <a:rPr lang="en-US" sz="1600" dirty="0" err="1">
                <a:solidFill>
                  <a:prstClr val="black"/>
                </a:solidFill>
                <a:cs typeface="Arial" pitchFamily="34" charset="0"/>
              </a:rPr>
              <a:t>Barré-Sinoussi</a:t>
            </a:r>
            <a:r>
              <a:rPr lang="en-US" sz="1600" dirty="0">
                <a:solidFill>
                  <a:prstClr val="black"/>
                </a:solidFill>
                <a:cs typeface="Arial" pitchFamily="34" charset="0"/>
              </a:rPr>
              <a:t> reported the discovery of a new virus (later called HIV) that is the cause of </a:t>
            </a:r>
            <a:r>
              <a:rPr lang="en-US" sz="1600" dirty="0" smtClean="0">
                <a:solidFill>
                  <a:prstClr val="black"/>
                </a:solidFill>
                <a:cs typeface="Arial" pitchFamily="34" charset="0"/>
              </a:rPr>
              <a:t>AIDS </a:t>
            </a:r>
            <a:endParaRPr lang="en-US" sz="1600" dirty="0">
              <a:solidFill>
                <a:prstClr val="black"/>
              </a:solidFill>
              <a:cs typeface="Arial" pitchFamily="34" charset="0"/>
            </a:endParaRPr>
          </a:p>
          <a:p>
            <a:pPr marL="285750" indent="-285750">
              <a:lnSpc>
                <a:spcPct val="100000"/>
              </a:lnSpc>
              <a:buFont typeface="Arial" pitchFamily="34" charset="0"/>
              <a:buChar char="•"/>
              <a:defRPr/>
            </a:pPr>
            <a:endParaRPr lang="en-US" sz="1600" dirty="0">
              <a:solidFill>
                <a:prstClr val="black"/>
              </a:solidFill>
              <a:cs typeface="Arial" pitchFamily="34" charset="0"/>
            </a:endParaRPr>
          </a:p>
          <a:p>
            <a:pPr marL="285750" indent="-285750">
              <a:lnSpc>
                <a:spcPct val="100000"/>
              </a:lnSpc>
              <a:buFont typeface="Arial" pitchFamily="34" charset="0"/>
              <a:buChar char="•"/>
              <a:defRPr/>
            </a:pPr>
            <a:r>
              <a:rPr lang="en-US" sz="1600" dirty="0">
                <a:solidFill>
                  <a:prstClr val="black"/>
                </a:solidFill>
                <a:cs typeface="Arial" pitchFamily="34" charset="0"/>
              </a:rPr>
              <a:t>The first commercial blood test for HIV was licensed in </a:t>
            </a:r>
            <a:r>
              <a:rPr lang="en-US" sz="1600" b="1" dirty="0">
                <a:solidFill>
                  <a:prstClr val="black"/>
                </a:solidFill>
                <a:cs typeface="Arial" pitchFamily="34" charset="0"/>
              </a:rPr>
              <a:t>1985</a:t>
            </a:r>
            <a:r>
              <a:rPr lang="en-US" sz="1600" dirty="0">
                <a:solidFill>
                  <a:prstClr val="black"/>
                </a:solidFill>
                <a:cs typeface="Arial" pitchFamily="34" charset="0"/>
              </a:rPr>
              <a:t>, allowing screening </a:t>
            </a:r>
            <a:r>
              <a:rPr lang="en-US" sz="1600" dirty="0" smtClean="0">
                <a:solidFill>
                  <a:prstClr val="black"/>
                </a:solidFill>
                <a:cs typeface="Arial" pitchFamily="34" charset="0"/>
              </a:rPr>
              <a:t>for HIV</a:t>
            </a:r>
            <a:endParaRPr lang="en-US" sz="1600" dirty="0">
              <a:solidFill>
                <a:prstClr val="black"/>
              </a:solidFill>
              <a:cs typeface="Arial" pitchFamily="34" charset="0"/>
            </a:endParaRPr>
          </a:p>
          <a:p>
            <a:pPr marL="285750" indent="-285750">
              <a:lnSpc>
                <a:spcPct val="100000"/>
              </a:lnSpc>
              <a:buFont typeface="Arial" pitchFamily="34" charset="0"/>
              <a:buChar char="•"/>
              <a:defRPr/>
            </a:pPr>
            <a:endParaRPr lang="en-US" sz="1600" dirty="0">
              <a:solidFill>
                <a:prstClr val="black"/>
              </a:solidFill>
              <a:cs typeface="Arial" pitchFamily="34" charset="0"/>
            </a:endParaRPr>
          </a:p>
          <a:p>
            <a:pPr marL="285750" indent="-285750">
              <a:lnSpc>
                <a:spcPct val="100000"/>
              </a:lnSpc>
              <a:buFont typeface="Arial" pitchFamily="34" charset="0"/>
              <a:buChar char="•"/>
              <a:defRPr/>
            </a:pPr>
            <a:r>
              <a:rPr lang="en-US" sz="1600" dirty="0">
                <a:solidFill>
                  <a:prstClr val="black"/>
                </a:solidFill>
                <a:cs typeface="Arial" pitchFamily="34" charset="0"/>
              </a:rPr>
              <a:t>In </a:t>
            </a:r>
            <a:r>
              <a:rPr lang="en-US" sz="1600" b="1" dirty="0">
                <a:solidFill>
                  <a:prstClr val="black"/>
                </a:solidFill>
                <a:cs typeface="Arial" pitchFamily="34" charset="0"/>
              </a:rPr>
              <a:t>1987</a:t>
            </a:r>
            <a:r>
              <a:rPr lang="en-US" sz="1600" dirty="0">
                <a:solidFill>
                  <a:prstClr val="black"/>
                </a:solidFill>
                <a:cs typeface="Arial" pitchFamily="34" charset="0"/>
              </a:rPr>
              <a:t> the first anti-HIV drug (AZT) was approved by the U.S. Food and Drug Administration. </a:t>
            </a:r>
          </a:p>
          <a:p>
            <a:pPr>
              <a:lnSpc>
                <a:spcPct val="100000"/>
              </a:lnSpc>
              <a:defRPr/>
            </a:pPr>
            <a:endParaRPr lang="en-US" sz="1600" dirty="0">
              <a:solidFill>
                <a:prstClr val="black"/>
              </a:solidFill>
              <a:cs typeface="Arial" pitchFamily="34" charset="0"/>
            </a:endParaRPr>
          </a:p>
          <a:p>
            <a:pPr marL="285750" indent="-285750">
              <a:lnSpc>
                <a:spcPct val="100000"/>
              </a:lnSpc>
              <a:buFont typeface="Arial" pitchFamily="34" charset="0"/>
              <a:buChar char="•"/>
              <a:defRPr/>
            </a:pPr>
            <a:r>
              <a:rPr lang="en-US" sz="1600" dirty="0">
                <a:solidFill>
                  <a:prstClr val="black"/>
                </a:solidFill>
                <a:cs typeface="Arial" pitchFamily="34" charset="0"/>
              </a:rPr>
              <a:t>The first potent combination of anti-HIV drugs became available in </a:t>
            </a:r>
            <a:r>
              <a:rPr lang="en-US" sz="1600" b="1" dirty="0">
                <a:solidFill>
                  <a:prstClr val="black"/>
                </a:solidFill>
                <a:cs typeface="Arial" pitchFamily="34" charset="0"/>
              </a:rPr>
              <a:t>1995</a:t>
            </a:r>
            <a:r>
              <a:rPr lang="en-US" sz="1600" dirty="0">
                <a:solidFill>
                  <a:prstClr val="black"/>
                </a:solidFill>
                <a:cs typeface="Arial" pitchFamily="34" charset="0"/>
              </a:rPr>
              <a:t>.</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16632"/>
            <a:ext cx="417646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502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692696"/>
            <a:ext cx="8028384" cy="0"/>
          </a:xfrm>
          <a:prstGeom prst="line">
            <a:avLst/>
          </a:prstGeom>
          <a:noFill/>
          <a:ln w="381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89825" y="116632"/>
            <a:ext cx="5780750" cy="634020"/>
          </a:xfrm>
          <a:prstGeom prst="rect">
            <a:avLst/>
          </a:prstGeom>
          <a:noFill/>
        </p:spPr>
        <p:txBody>
          <a:bodyPr wrap="none" rtlCol="0">
            <a:spAutoFit/>
          </a:bodyPr>
          <a:lstStyle/>
          <a:p>
            <a:r>
              <a:rPr lang="en-IE" sz="3200" dirty="0" smtClean="0"/>
              <a:t>Declining morbidity &amp; mortality</a:t>
            </a:r>
            <a:endParaRPr lang="en-IE" sz="3200" dirty="0"/>
          </a:p>
        </p:txBody>
      </p:sp>
      <p:pic>
        <p:nvPicPr>
          <p:cNvPr id="6" name="Picture 4" descr="http://www.partnerre.com/assets/uploads/misc/2012NOV-HIV_Figure02.gif"/>
          <p:cNvPicPr>
            <a:picLocks noChangeAspect="1" noChangeArrowheads="1"/>
          </p:cNvPicPr>
          <p:nvPr/>
        </p:nvPicPr>
        <p:blipFill rotWithShape="1">
          <a:blip r:embed="rId2">
            <a:extLst>
              <a:ext uri="{28A0092B-C50C-407E-A947-70E740481C1C}">
                <a14:useLocalDpi xmlns:a14="http://schemas.microsoft.com/office/drawing/2010/main" val="0"/>
              </a:ext>
            </a:extLst>
          </a:blip>
          <a:srcRect l="-267" t="6850" r="267"/>
          <a:stretch/>
        </p:blipFill>
        <p:spPr bwMode="auto">
          <a:xfrm>
            <a:off x="304800" y="764704"/>
            <a:ext cx="7723584" cy="46805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99592" y="6309320"/>
            <a:ext cx="6292107" cy="248466"/>
          </a:xfrm>
          <a:prstGeom prst="rect">
            <a:avLst/>
          </a:prstGeom>
          <a:noFill/>
        </p:spPr>
        <p:txBody>
          <a:bodyPr wrap="none" rtlCol="0">
            <a:spAutoFit/>
          </a:bodyPr>
          <a:lstStyle/>
          <a:p>
            <a:r>
              <a:rPr lang="en-US" sz="1000" dirty="0"/>
              <a:t>Annual new HIV and AIDS diagnoses and AIDS related deaths in the U.K. from 1981 to 2010. Source: HPA2</a:t>
            </a:r>
            <a:endParaRPr lang="en-IE" sz="1000" dirty="0"/>
          </a:p>
        </p:txBody>
      </p:sp>
      <p:sp>
        <p:nvSpPr>
          <p:cNvPr id="4" name="TextBox 3"/>
          <p:cNvSpPr txBox="1"/>
          <p:nvPr/>
        </p:nvSpPr>
        <p:spPr>
          <a:xfrm>
            <a:off x="4067944" y="2420888"/>
            <a:ext cx="936104" cy="549381"/>
          </a:xfrm>
          <a:prstGeom prst="rect">
            <a:avLst/>
          </a:prstGeom>
          <a:solidFill>
            <a:schemeClr val="accent3"/>
          </a:solidFill>
        </p:spPr>
        <p:txBody>
          <a:bodyPr wrap="square" rtlCol="0">
            <a:spAutoFit/>
          </a:bodyPr>
          <a:lstStyle/>
          <a:p>
            <a:r>
              <a:rPr lang="en-US" sz="900" dirty="0" smtClean="0">
                <a:solidFill>
                  <a:prstClr val="black"/>
                </a:solidFill>
                <a:cs typeface="Arial" pitchFamily="34" charset="0"/>
              </a:rPr>
              <a:t>Potent </a:t>
            </a:r>
            <a:r>
              <a:rPr lang="en-US" sz="900" dirty="0">
                <a:solidFill>
                  <a:prstClr val="black"/>
                </a:solidFill>
                <a:cs typeface="Arial" pitchFamily="34" charset="0"/>
              </a:rPr>
              <a:t>combination of </a:t>
            </a:r>
            <a:r>
              <a:rPr lang="en-US" sz="900" dirty="0" smtClean="0">
                <a:solidFill>
                  <a:prstClr val="black"/>
                </a:solidFill>
                <a:cs typeface="Arial" pitchFamily="34" charset="0"/>
              </a:rPr>
              <a:t>anti-HIV drugs</a:t>
            </a:r>
            <a:endParaRPr lang="en-IE" sz="900" dirty="0"/>
          </a:p>
        </p:txBody>
      </p:sp>
      <p:sp>
        <p:nvSpPr>
          <p:cNvPr id="10" name="TextBox 9"/>
          <p:cNvSpPr txBox="1"/>
          <p:nvPr/>
        </p:nvSpPr>
        <p:spPr>
          <a:xfrm>
            <a:off x="2627784" y="2996952"/>
            <a:ext cx="917848" cy="397032"/>
          </a:xfrm>
          <a:prstGeom prst="rect">
            <a:avLst/>
          </a:prstGeom>
          <a:solidFill>
            <a:schemeClr val="accent3"/>
          </a:solidFill>
        </p:spPr>
        <p:txBody>
          <a:bodyPr wrap="square" rtlCol="0">
            <a:spAutoFit/>
          </a:bodyPr>
          <a:lstStyle/>
          <a:p>
            <a:r>
              <a:rPr lang="en-US" sz="900" dirty="0" smtClean="0">
                <a:solidFill>
                  <a:prstClr val="black"/>
                </a:solidFill>
                <a:cs typeface="Arial" pitchFamily="34" charset="0"/>
              </a:rPr>
              <a:t>First </a:t>
            </a:r>
            <a:r>
              <a:rPr lang="en-US" sz="900" dirty="0">
                <a:solidFill>
                  <a:prstClr val="black"/>
                </a:solidFill>
                <a:cs typeface="Arial" pitchFamily="34" charset="0"/>
              </a:rPr>
              <a:t>anti-HIV drug (AZT</a:t>
            </a:r>
            <a:r>
              <a:rPr lang="en-US" sz="900" dirty="0" smtClean="0">
                <a:solidFill>
                  <a:prstClr val="black"/>
                </a:solidFill>
                <a:cs typeface="Arial" pitchFamily="34" charset="0"/>
              </a:rPr>
              <a:t>) </a:t>
            </a:r>
            <a:endParaRPr lang="en-IE" sz="900" dirty="0"/>
          </a:p>
        </p:txBody>
      </p:sp>
      <p:cxnSp>
        <p:nvCxnSpPr>
          <p:cNvPr id="12" name="Straight Arrow Connector 11"/>
          <p:cNvCxnSpPr/>
          <p:nvPr/>
        </p:nvCxnSpPr>
        <p:spPr bwMode="auto">
          <a:xfrm>
            <a:off x="3059832" y="3397359"/>
            <a:ext cx="0" cy="319673"/>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3888042" y="5553053"/>
            <a:ext cx="1277652" cy="397032"/>
          </a:xfrm>
          <a:prstGeom prst="rect">
            <a:avLst/>
          </a:prstGeom>
          <a:solidFill>
            <a:schemeClr val="accent3"/>
          </a:solidFill>
        </p:spPr>
        <p:txBody>
          <a:bodyPr wrap="square" rtlCol="0">
            <a:spAutoFit/>
          </a:bodyPr>
          <a:lstStyle/>
          <a:p>
            <a:r>
              <a:rPr lang="en-US" sz="900" dirty="0" smtClean="0">
                <a:solidFill>
                  <a:prstClr val="black"/>
                </a:solidFill>
                <a:cs typeface="Arial" pitchFamily="34" charset="0"/>
              </a:rPr>
              <a:t>AZT recommended for use in PMTCT  </a:t>
            </a:r>
            <a:endParaRPr lang="en-IE" sz="900" dirty="0"/>
          </a:p>
        </p:txBody>
      </p:sp>
      <p:cxnSp>
        <p:nvCxnSpPr>
          <p:cNvPr id="17" name="Straight Arrow Connector 16"/>
          <p:cNvCxnSpPr/>
          <p:nvPr/>
        </p:nvCxnSpPr>
        <p:spPr bwMode="auto">
          <a:xfrm flipV="1">
            <a:off x="4355976" y="5157192"/>
            <a:ext cx="0" cy="395861"/>
          </a:xfrm>
          <a:prstGeom prst="straightConnector1">
            <a:avLst/>
          </a:prstGeom>
          <a:noFill/>
          <a:ln w="25400" cap="flat" cmpd="sng" algn="ctr">
            <a:solidFill>
              <a:srgbClr val="FF3300"/>
            </a:solidFill>
            <a:prstDash val="solid"/>
            <a:round/>
            <a:headEnd type="none" w="med" len="med"/>
            <a:tailEnd type="arrow"/>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0721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692696"/>
            <a:ext cx="8028384" cy="0"/>
          </a:xfrm>
          <a:prstGeom prst="line">
            <a:avLst/>
          </a:prstGeom>
          <a:noFill/>
          <a:ln w="381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89825" y="116632"/>
            <a:ext cx="7072970" cy="625812"/>
          </a:xfrm>
          <a:prstGeom prst="rect">
            <a:avLst/>
          </a:prstGeom>
          <a:noFill/>
        </p:spPr>
        <p:txBody>
          <a:bodyPr wrap="none" rtlCol="0">
            <a:spAutoFit/>
          </a:bodyPr>
          <a:lstStyle/>
          <a:p>
            <a:r>
              <a:rPr lang="en-IE" sz="3200" dirty="0" smtClean="0"/>
              <a:t>Antiretroviral therapy as prevention….</a:t>
            </a:r>
            <a:endParaRPr lang="en-IE" sz="3200" dirty="0"/>
          </a:p>
        </p:txBody>
      </p:sp>
      <p:sp>
        <p:nvSpPr>
          <p:cNvPr id="5" name="Text Box 8"/>
          <p:cNvSpPr txBox="1">
            <a:spLocks noChangeArrowheads="1"/>
          </p:cNvSpPr>
          <p:nvPr/>
        </p:nvSpPr>
        <p:spPr bwMode="auto">
          <a:xfrm>
            <a:off x="179513" y="764704"/>
            <a:ext cx="8568952" cy="89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buFontTx/>
              <a:buChar char="•"/>
              <a:defRPr/>
            </a:pPr>
            <a:r>
              <a:rPr lang="en-IE" sz="2400" dirty="0" smtClean="0">
                <a:solidFill>
                  <a:srgbClr val="000066"/>
                </a:solidFill>
                <a:cs typeface="+mn-cs"/>
              </a:rPr>
              <a:t> Does treatment of the HIV+ person prevent onward HIV transmission?</a:t>
            </a:r>
            <a:endParaRPr lang="en-GB" sz="2400" dirty="0" smtClean="0">
              <a:solidFill>
                <a:srgbClr val="000066"/>
              </a:solidFill>
              <a:cs typeface="+mn-cs"/>
            </a:endParaRPr>
          </a:p>
        </p:txBody>
      </p:sp>
    </p:spTree>
    <p:extLst>
      <p:ext uri="{BB962C8B-B14F-4D97-AF65-F5344CB8AC3E}">
        <p14:creationId xmlns:p14="http://schemas.microsoft.com/office/powerpoint/2010/main" val="372477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1000" y="5472113"/>
            <a:ext cx="8534400" cy="990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0000"/>
              </a:lnSpc>
              <a:defRPr/>
            </a:pPr>
            <a:endParaRPr lang="en-US" sz="1800">
              <a:solidFill>
                <a:srgbClr val="FFFFFF"/>
              </a:solidFill>
              <a:latin typeface="Verdana"/>
            </a:endParaRPr>
          </a:p>
        </p:txBody>
      </p:sp>
      <p:pic>
        <p:nvPicPr>
          <p:cNvPr id="89090" name="Picture 15" descr="alt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85"/>
          <p:cNvSpPr>
            <a:spLocks noGrp="1" noChangeArrowheads="1"/>
          </p:cNvSpPr>
          <p:nvPr>
            <p:ph type="ctrTitle" idx="4294967295"/>
          </p:nvPr>
        </p:nvSpPr>
        <p:spPr>
          <a:xfrm>
            <a:off x="0" y="3321050"/>
            <a:ext cx="9144000" cy="1725613"/>
          </a:xfrm>
          <a:solidFill>
            <a:srgbClr val="FFFFFF"/>
          </a:solidFill>
          <a:ln>
            <a:solidFill>
              <a:schemeClr val="bg1"/>
            </a:solidFill>
            <a:miter lim="800000"/>
            <a:headEnd/>
            <a:tailEnd/>
          </a:ln>
        </p:spPr>
        <p:txBody>
          <a:bodyPr/>
          <a:lstStyle/>
          <a:p>
            <a:pPr eaLnBrk="1" hangingPunct="1"/>
            <a:r>
              <a:rPr lang="en-US" sz="2800" b="1">
                <a:solidFill>
                  <a:srgbClr val="000090"/>
                </a:solidFill>
                <a:latin typeface="Arial" charset="0"/>
                <a:cs typeface="Arial" charset="0"/>
              </a:rPr>
              <a:t>Myron S. Cohen, MD</a:t>
            </a:r>
            <a:br>
              <a:rPr lang="en-US" sz="2800" b="1">
                <a:solidFill>
                  <a:srgbClr val="000090"/>
                </a:solidFill>
                <a:latin typeface="Arial" charset="0"/>
                <a:cs typeface="Arial" charset="0"/>
              </a:rPr>
            </a:br>
            <a:r>
              <a:rPr lang="en-US" sz="2800" b="1">
                <a:solidFill>
                  <a:srgbClr val="000090"/>
                </a:solidFill>
                <a:latin typeface="Arial" charset="0"/>
                <a:cs typeface="Arial" charset="0"/>
              </a:rPr>
              <a:t>Protocol Chair</a:t>
            </a:r>
            <a:br>
              <a:rPr lang="en-US" sz="2800" b="1">
                <a:solidFill>
                  <a:srgbClr val="000090"/>
                </a:solidFill>
                <a:latin typeface="Arial" charset="0"/>
                <a:cs typeface="Arial" charset="0"/>
              </a:rPr>
            </a:br>
            <a:r>
              <a:rPr lang="en-US" sz="2800">
                <a:solidFill>
                  <a:srgbClr val="000090"/>
                </a:solidFill>
                <a:latin typeface="Arial" charset="0"/>
                <a:cs typeface="Arial" charset="0"/>
              </a:rPr>
              <a:t>6</a:t>
            </a:r>
            <a:r>
              <a:rPr lang="en-US" sz="2800" baseline="30000">
                <a:solidFill>
                  <a:srgbClr val="000090"/>
                </a:solidFill>
                <a:latin typeface="Arial" charset="0"/>
                <a:cs typeface="Arial" charset="0"/>
              </a:rPr>
              <a:t>th</a:t>
            </a:r>
            <a:r>
              <a:rPr lang="en-US" sz="2800">
                <a:solidFill>
                  <a:srgbClr val="000090"/>
                </a:solidFill>
                <a:latin typeface="Arial" charset="0"/>
                <a:cs typeface="Arial" charset="0"/>
              </a:rPr>
              <a:t> IAS Conference, Rome, Italy</a:t>
            </a:r>
            <a:br>
              <a:rPr lang="en-US" sz="2800">
                <a:solidFill>
                  <a:srgbClr val="000090"/>
                </a:solidFill>
                <a:latin typeface="Arial" charset="0"/>
                <a:cs typeface="Arial" charset="0"/>
              </a:rPr>
            </a:br>
            <a:r>
              <a:rPr lang="en-US" sz="2800">
                <a:solidFill>
                  <a:srgbClr val="000090"/>
                </a:solidFill>
                <a:latin typeface="Arial" charset="0"/>
                <a:cs typeface="Arial" charset="0"/>
              </a:rPr>
              <a:t>July 18, 2011</a:t>
            </a:r>
            <a:endParaRPr lang="en-US" sz="2800">
              <a:solidFill>
                <a:srgbClr val="0000FF"/>
              </a:solidFill>
              <a:latin typeface="Arial" charset="0"/>
            </a:endParaRPr>
          </a:p>
        </p:txBody>
      </p:sp>
      <p:pic>
        <p:nvPicPr>
          <p:cNvPr id="89092" name="Picture 9" descr="HPTN_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913" y="5740400"/>
            <a:ext cx="218122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10" descr="DHH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5576888"/>
            <a:ext cx="6096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11" descr="NIAID.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03975" y="5554663"/>
            <a:ext cx="8382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Picture 12" descr="NIH.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69188" y="5588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9096" name="Straight Connector 16"/>
          <p:cNvCxnSpPr>
            <a:cxnSpLocks noChangeShapeType="1"/>
          </p:cNvCxnSpPr>
          <p:nvPr/>
        </p:nvCxnSpPr>
        <p:spPr bwMode="auto">
          <a:xfrm rot="10800000" flipH="1">
            <a:off x="0" y="2698750"/>
            <a:ext cx="9144000" cy="1588"/>
          </a:xfrm>
          <a:prstGeom prst="line">
            <a:avLst/>
          </a:prstGeom>
          <a:noFill/>
          <a:ln w="57150">
            <a:solidFill>
              <a:srgbClr val="3F8080"/>
            </a:solidFill>
            <a:round/>
            <a:headEnd/>
            <a:tailEnd/>
          </a:ln>
          <a:extLst>
            <a:ext uri="{909E8E84-426E-40DD-AFC4-6F175D3DCCD1}">
              <a14:hiddenFill xmlns:a14="http://schemas.microsoft.com/office/drawing/2010/main">
                <a:noFill/>
              </a14:hiddenFill>
            </a:ext>
          </a:extLst>
        </p:spPr>
      </p:cxnSp>
      <p:sp>
        <p:nvSpPr>
          <p:cNvPr id="89097" name="Rectangle 85"/>
          <p:cNvSpPr txBox="1">
            <a:spLocks noChangeArrowheads="1"/>
          </p:cNvSpPr>
          <p:nvPr/>
        </p:nvSpPr>
        <p:spPr bwMode="auto">
          <a:xfrm>
            <a:off x="0" y="522288"/>
            <a:ext cx="9144000"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100000"/>
              </a:lnSpc>
            </a:pPr>
            <a:r>
              <a:rPr lang="en-US" sz="7200" b="1" smtClean="0">
                <a:solidFill>
                  <a:srgbClr val="000090"/>
                </a:solidFill>
                <a:cs typeface="Arial" charset="0"/>
              </a:rPr>
              <a:t>HPTN 052</a:t>
            </a:r>
            <a:endParaRPr lang="en-US" smtClean="0">
              <a:solidFill>
                <a:srgbClr val="0000FF"/>
              </a:solidFill>
              <a:cs typeface="Arial" charset="0"/>
            </a:endParaRPr>
          </a:p>
        </p:txBody>
      </p:sp>
    </p:spTree>
    <p:extLst>
      <p:ext uri="{BB962C8B-B14F-4D97-AF65-F5344CB8AC3E}">
        <p14:creationId xmlns:p14="http://schemas.microsoft.com/office/powerpoint/2010/main" val="388433791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3"/>
          <p:cNvSpPr txBox="1">
            <a:spLocks noChangeArrowheads="1"/>
          </p:cNvSpPr>
          <p:nvPr/>
        </p:nvSpPr>
        <p:spPr bwMode="auto">
          <a:xfrm>
            <a:off x="685800" y="1403350"/>
            <a:ext cx="7699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100000"/>
              </a:lnSpc>
            </a:pPr>
            <a:r>
              <a:rPr lang="en-US" smtClean="0">
                <a:solidFill>
                  <a:srgbClr val="000090"/>
                </a:solidFill>
                <a:cs typeface="Arial" charset="0"/>
              </a:rPr>
              <a:t>Stable, healthy, serodiscordant couples, sexually active</a:t>
            </a:r>
          </a:p>
          <a:p>
            <a:pPr algn="ctr" eaLnBrk="1" hangingPunct="1">
              <a:lnSpc>
                <a:spcPct val="100000"/>
              </a:lnSpc>
            </a:pPr>
            <a:r>
              <a:rPr lang="en-US" smtClean="0">
                <a:solidFill>
                  <a:srgbClr val="000090"/>
                </a:solidFill>
                <a:cs typeface="Arial" charset="0"/>
              </a:rPr>
              <a:t>CD4 count: 350 to 550 cells/mm</a:t>
            </a:r>
            <a:r>
              <a:rPr lang="en-US" baseline="30000" smtClean="0">
                <a:solidFill>
                  <a:srgbClr val="000090"/>
                </a:solidFill>
                <a:cs typeface="Arial" charset="0"/>
              </a:rPr>
              <a:t>3</a:t>
            </a:r>
          </a:p>
        </p:txBody>
      </p:sp>
      <p:sp>
        <p:nvSpPr>
          <p:cNvPr id="93186" name="Text Box 9"/>
          <p:cNvSpPr txBox="1">
            <a:spLocks noChangeArrowheads="1"/>
          </p:cNvSpPr>
          <p:nvPr/>
        </p:nvSpPr>
        <p:spPr bwMode="auto">
          <a:xfrm>
            <a:off x="251520" y="4549775"/>
            <a:ext cx="864096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100000"/>
              </a:lnSpc>
            </a:pPr>
            <a:r>
              <a:rPr lang="en-US" b="1" dirty="0" smtClean="0">
                <a:solidFill>
                  <a:srgbClr val="000090"/>
                </a:solidFill>
                <a:cs typeface="Arial" charset="0"/>
              </a:rPr>
              <a:t>Primary Transmission Endpoint</a:t>
            </a:r>
          </a:p>
          <a:p>
            <a:pPr algn="ctr" eaLnBrk="1" hangingPunct="1">
              <a:lnSpc>
                <a:spcPct val="100000"/>
              </a:lnSpc>
            </a:pPr>
            <a:r>
              <a:rPr lang="en-US" dirty="0" smtClean="0">
                <a:solidFill>
                  <a:srgbClr val="000090"/>
                </a:solidFill>
                <a:cs typeface="Arial" charset="0"/>
              </a:rPr>
              <a:t>Genetically</a:t>
            </a:r>
            <a:r>
              <a:rPr lang="en-US" dirty="0" smtClean="0">
                <a:solidFill>
                  <a:srgbClr val="000090"/>
                </a:solidFill>
                <a:cs typeface="Arial" charset="0"/>
              </a:rPr>
              <a:t>-linked </a:t>
            </a:r>
            <a:r>
              <a:rPr lang="en-US" dirty="0" smtClean="0">
                <a:solidFill>
                  <a:srgbClr val="000090"/>
                </a:solidFill>
                <a:cs typeface="Arial" charset="0"/>
              </a:rPr>
              <a:t>transmission events</a:t>
            </a:r>
          </a:p>
          <a:p>
            <a:pPr algn="ctr" eaLnBrk="1" hangingPunct="1">
              <a:lnSpc>
                <a:spcPct val="100000"/>
              </a:lnSpc>
            </a:pPr>
            <a:endParaRPr lang="en-US" dirty="0" smtClean="0">
              <a:solidFill>
                <a:srgbClr val="000090"/>
              </a:solidFill>
              <a:cs typeface="Arial" charset="0"/>
            </a:endParaRPr>
          </a:p>
          <a:p>
            <a:pPr algn="ctr" eaLnBrk="1" hangingPunct="1">
              <a:lnSpc>
                <a:spcPct val="100000"/>
              </a:lnSpc>
            </a:pPr>
            <a:r>
              <a:rPr lang="en-US" b="1" dirty="0" smtClean="0">
                <a:solidFill>
                  <a:srgbClr val="000090"/>
                </a:solidFill>
                <a:cs typeface="Arial" charset="0"/>
              </a:rPr>
              <a:t>Primary Clinical Endpoint</a:t>
            </a:r>
          </a:p>
          <a:p>
            <a:pPr algn="ctr" eaLnBrk="1" hangingPunct="1">
              <a:lnSpc>
                <a:spcPct val="100000"/>
              </a:lnSpc>
            </a:pPr>
            <a:r>
              <a:rPr lang="en-US" dirty="0" smtClean="0">
                <a:solidFill>
                  <a:srgbClr val="000090"/>
                </a:solidFill>
                <a:cs typeface="Arial" charset="0"/>
              </a:rPr>
              <a:t>WHO stage 4 clinical events, pulmonary tuberculosis, severe bacterial infection and/or death</a:t>
            </a:r>
            <a:endParaRPr lang="en-US" sz="2000" dirty="0" smtClean="0">
              <a:solidFill>
                <a:srgbClr val="000090"/>
              </a:solidFill>
              <a:cs typeface="Arial" charset="0"/>
            </a:endParaRPr>
          </a:p>
        </p:txBody>
      </p:sp>
      <p:cxnSp>
        <p:nvCxnSpPr>
          <p:cNvPr id="93187" name="Straight Connector 10"/>
          <p:cNvCxnSpPr>
            <a:cxnSpLocks noChangeShapeType="1"/>
          </p:cNvCxnSpPr>
          <p:nvPr/>
        </p:nvCxnSpPr>
        <p:spPr bwMode="auto">
          <a:xfrm rot="10800000" flipH="1">
            <a:off x="0" y="1301750"/>
            <a:ext cx="9144000" cy="1588"/>
          </a:xfrm>
          <a:prstGeom prst="line">
            <a:avLst/>
          </a:prstGeom>
          <a:noFill/>
          <a:ln w="57150">
            <a:solidFill>
              <a:srgbClr val="3F8080"/>
            </a:solidFill>
            <a:round/>
            <a:headEnd/>
            <a:tailEnd/>
          </a:ln>
          <a:extLst>
            <a:ext uri="{909E8E84-426E-40DD-AFC4-6F175D3DCCD1}">
              <a14:hiddenFill xmlns:a14="http://schemas.microsoft.com/office/drawing/2010/main">
                <a:noFill/>
              </a14:hiddenFill>
            </a:ext>
          </a:extLst>
        </p:spPr>
      </p:cxnSp>
      <p:sp>
        <p:nvSpPr>
          <p:cNvPr id="93188" name="Title 1"/>
          <p:cNvSpPr txBox="1">
            <a:spLocks/>
          </p:cNvSpPr>
          <p:nvPr/>
        </p:nvSpPr>
        <p:spPr bwMode="auto">
          <a:xfrm>
            <a:off x="-25400" y="0"/>
            <a:ext cx="9144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100000"/>
              </a:lnSpc>
            </a:pPr>
            <a:r>
              <a:rPr lang="en-US" sz="4000" b="1" smtClean="0">
                <a:solidFill>
                  <a:srgbClr val="000090"/>
                </a:solidFill>
                <a:cs typeface="Arial" charset="0"/>
              </a:rPr>
              <a:t>HPTN 052 Study Design</a:t>
            </a:r>
          </a:p>
        </p:txBody>
      </p:sp>
      <p:grpSp>
        <p:nvGrpSpPr>
          <p:cNvPr id="93189" name="Group 4"/>
          <p:cNvGrpSpPr>
            <a:grpSpLocks/>
          </p:cNvGrpSpPr>
          <p:nvPr/>
        </p:nvGrpSpPr>
        <p:grpSpPr bwMode="auto">
          <a:xfrm>
            <a:off x="1189038" y="2457450"/>
            <a:ext cx="6691312" cy="1822450"/>
            <a:chOff x="1206299" y="2457800"/>
            <a:chExt cx="6690660" cy="1821597"/>
          </a:xfrm>
        </p:grpSpPr>
        <p:sp>
          <p:nvSpPr>
            <p:cNvPr id="93190" name="Line 4"/>
            <p:cNvSpPr>
              <a:spLocks noChangeShapeType="1"/>
            </p:cNvSpPr>
            <p:nvPr/>
          </p:nvSpPr>
          <p:spPr bwMode="auto">
            <a:xfrm flipH="1">
              <a:off x="2277250" y="2457800"/>
              <a:ext cx="2319338" cy="94615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a:lnSpc>
                  <a:spcPct val="100000"/>
                </a:lnSpc>
              </a:pPr>
              <a:endParaRPr lang="en-IE" smtClean="0">
                <a:solidFill>
                  <a:srgbClr val="000000"/>
                </a:solidFill>
                <a:latin typeface="Arial" charset="0"/>
                <a:ea typeface="ＭＳ Ｐゴシック" charset="0"/>
                <a:cs typeface="ＭＳ Ｐゴシック" charset="0"/>
              </a:endParaRPr>
            </a:p>
          </p:txBody>
        </p:sp>
        <p:sp>
          <p:nvSpPr>
            <p:cNvPr id="93191" name="Text Box 6"/>
            <p:cNvSpPr txBox="1">
              <a:spLocks noChangeArrowheads="1"/>
            </p:cNvSpPr>
            <p:nvPr/>
          </p:nvSpPr>
          <p:spPr bwMode="auto">
            <a:xfrm>
              <a:off x="1206299" y="3447936"/>
              <a:ext cx="2300063" cy="831461"/>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100000"/>
                </a:lnSpc>
              </a:pPr>
              <a:r>
                <a:rPr lang="en-US" smtClean="0">
                  <a:solidFill>
                    <a:srgbClr val="000000"/>
                  </a:solidFill>
                </a:rPr>
                <a:t>Immediate ART</a:t>
              </a:r>
            </a:p>
            <a:p>
              <a:pPr algn="ctr" eaLnBrk="1" hangingPunct="1">
                <a:lnSpc>
                  <a:spcPct val="100000"/>
                </a:lnSpc>
              </a:pPr>
              <a:r>
                <a:rPr lang="en-US" smtClean="0">
                  <a:solidFill>
                    <a:srgbClr val="000000"/>
                  </a:solidFill>
                </a:rPr>
                <a:t> CD4 350-550</a:t>
              </a:r>
            </a:p>
          </p:txBody>
        </p:sp>
        <p:sp>
          <p:nvSpPr>
            <p:cNvPr id="93192" name="Text Box 7"/>
            <p:cNvSpPr txBox="1">
              <a:spLocks noChangeArrowheads="1"/>
            </p:cNvSpPr>
            <p:nvPr/>
          </p:nvSpPr>
          <p:spPr bwMode="auto">
            <a:xfrm>
              <a:off x="5738169" y="3447936"/>
              <a:ext cx="2158790" cy="831461"/>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100000"/>
                </a:lnSpc>
              </a:pPr>
              <a:r>
                <a:rPr lang="en-US" smtClean="0">
                  <a:solidFill>
                    <a:srgbClr val="000000"/>
                  </a:solidFill>
                </a:rPr>
                <a:t>Delayed ART  </a:t>
              </a:r>
            </a:p>
            <a:p>
              <a:pPr algn="ctr" eaLnBrk="1" hangingPunct="1">
                <a:lnSpc>
                  <a:spcPct val="100000"/>
                </a:lnSpc>
              </a:pPr>
              <a:r>
                <a:rPr lang="en-US" smtClean="0">
                  <a:solidFill>
                    <a:srgbClr val="000000"/>
                  </a:solidFill>
                </a:rPr>
                <a:t>CD4 </a:t>
              </a:r>
              <a:r>
                <a:rPr lang="en-US" u="sng" smtClean="0">
                  <a:solidFill>
                    <a:srgbClr val="000000"/>
                  </a:solidFill>
                </a:rPr>
                <a:t>&lt;</a:t>
              </a:r>
              <a:r>
                <a:rPr lang="en-US" smtClean="0">
                  <a:solidFill>
                    <a:srgbClr val="000000"/>
                  </a:solidFill>
                </a:rPr>
                <a:t>250</a:t>
              </a:r>
            </a:p>
          </p:txBody>
        </p:sp>
        <p:sp>
          <p:nvSpPr>
            <p:cNvPr id="93193" name="Text Box 10"/>
            <p:cNvSpPr txBox="1">
              <a:spLocks noChangeArrowheads="1"/>
            </p:cNvSpPr>
            <p:nvPr/>
          </p:nvSpPr>
          <p:spPr bwMode="auto">
            <a:xfrm>
              <a:off x="3552395" y="2838622"/>
              <a:ext cx="2023865" cy="39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100000"/>
                </a:lnSpc>
              </a:pPr>
              <a:r>
                <a:rPr lang="en-US" sz="2000" b="1" smtClean="0">
                  <a:solidFill>
                    <a:srgbClr val="000000"/>
                  </a:solidFill>
                </a:rPr>
                <a:t>Randomization</a:t>
              </a:r>
            </a:p>
          </p:txBody>
        </p:sp>
        <p:sp>
          <p:nvSpPr>
            <p:cNvPr id="93194" name="Line 4"/>
            <p:cNvSpPr>
              <a:spLocks noChangeShapeType="1"/>
            </p:cNvSpPr>
            <p:nvPr/>
          </p:nvSpPr>
          <p:spPr bwMode="auto">
            <a:xfrm>
              <a:off x="4569498" y="2457800"/>
              <a:ext cx="2319338" cy="94615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a:lnSpc>
                  <a:spcPct val="100000"/>
                </a:lnSpc>
              </a:pPr>
              <a:endParaRPr lang="en-IE" smtClean="0">
                <a:solidFill>
                  <a:srgbClr val="000000"/>
                </a:solidFill>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969814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1377" name="Straight Connector 8"/>
          <p:cNvCxnSpPr>
            <a:cxnSpLocks noChangeShapeType="1"/>
          </p:cNvCxnSpPr>
          <p:nvPr/>
        </p:nvCxnSpPr>
        <p:spPr bwMode="auto">
          <a:xfrm rot="10800000" flipH="1">
            <a:off x="0" y="1301750"/>
            <a:ext cx="9144000" cy="1588"/>
          </a:xfrm>
          <a:prstGeom prst="line">
            <a:avLst/>
          </a:prstGeom>
          <a:noFill/>
          <a:ln w="57150">
            <a:solidFill>
              <a:srgbClr val="3F8080"/>
            </a:solidFill>
            <a:round/>
            <a:headEnd/>
            <a:tailEnd/>
          </a:ln>
          <a:extLst>
            <a:ext uri="{909E8E84-426E-40DD-AFC4-6F175D3DCCD1}">
              <a14:hiddenFill xmlns:a14="http://schemas.microsoft.com/office/drawing/2010/main">
                <a:noFill/>
              </a14:hiddenFill>
            </a:ext>
          </a:extLst>
        </p:spPr>
      </p:cxnSp>
      <p:sp>
        <p:nvSpPr>
          <p:cNvPr id="101378" name="Title 1"/>
          <p:cNvSpPr txBox="1">
            <a:spLocks/>
          </p:cNvSpPr>
          <p:nvPr/>
        </p:nvSpPr>
        <p:spPr bwMode="auto">
          <a:xfrm>
            <a:off x="0" y="30163"/>
            <a:ext cx="9144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100000"/>
              </a:lnSpc>
            </a:pPr>
            <a:r>
              <a:rPr lang="en-US" sz="4000" b="1" smtClean="0">
                <a:solidFill>
                  <a:srgbClr val="000090"/>
                </a:solidFill>
                <a:cs typeface="Arial" charset="0"/>
              </a:rPr>
              <a:t>HPTN052: HIV-1 Transmissions</a:t>
            </a:r>
          </a:p>
        </p:txBody>
      </p:sp>
      <p:pic>
        <p:nvPicPr>
          <p:cNvPr id="101379" name="Picture 8" descr="KMhiv_byarm_2plots_11JUL2011.jpg"/>
          <p:cNvPicPr>
            <a:picLocks noChangeAspect="1"/>
          </p:cNvPicPr>
          <p:nvPr/>
        </p:nvPicPr>
        <p:blipFill rotWithShape="1">
          <a:blip r:embed="rId3">
            <a:extLst>
              <a:ext uri="{28A0092B-C50C-407E-A947-70E740481C1C}">
                <a14:useLocalDpi xmlns:a14="http://schemas.microsoft.com/office/drawing/2010/main" val="0"/>
              </a:ext>
            </a:extLst>
          </a:blip>
          <a:srcRect t="8411" r="49062" b="21532"/>
          <a:stretch/>
        </p:blipFill>
        <p:spPr bwMode="auto">
          <a:xfrm>
            <a:off x="179512" y="1365251"/>
            <a:ext cx="400685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Text Box 4"/>
          <p:cNvSpPr txBox="1">
            <a:spLocks noChangeArrowheads="1"/>
          </p:cNvSpPr>
          <p:nvPr/>
        </p:nvSpPr>
        <p:spPr bwMode="auto">
          <a:xfrm>
            <a:off x="5453063" y="6553200"/>
            <a:ext cx="3690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lnSpc>
                <a:spcPct val="100000"/>
              </a:lnSpc>
            </a:pPr>
            <a:r>
              <a:rPr lang="es-ES" sz="1400" smtClean="0">
                <a:solidFill>
                  <a:srgbClr val="000066"/>
                </a:solidFill>
              </a:rPr>
              <a:t>Cohen MS et al. NEJM 2011;365(6):493-505</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1786232"/>
            <a:ext cx="5184576" cy="32989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87122" y="5264736"/>
            <a:ext cx="5205358" cy="295466"/>
          </a:xfrm>
          <a:prstGeom prst="rect">
            <a:avLst/>
          </a:prstGeom>
          <a:noFill/>
        </p:spPr>
        <p:txBody>
          <a:bodyPr wrap="square" rtlCol="0">
            <a:spAutoFit/>
          </a:bodyPr>
          <a:lstStyle/>
          <a:p>
            <a:r>
              <a:rPr lang="en-IE" sz="1200" dirty="0" smtClean="0"/>
              <a:t>96</a:t>
            </a:r>
            <a:r>
              <a:rPr lang="en-IE" sz="1200" dirty="0"/>
              <a:t>% relative reduction in linked HIV </a:t>
            </a:r>
            <a:r>
              <a:rPr lang="en-IE" sz="1200" dirty="0" smtClean="0"/>
              <a:t>transmissions</a:t>
            </a:r>
            <a:endParaRPr lang="en-IE" sz="1200" dirty="0"/>
          </a:p>
        </p:txBody>
      </p:sp>
    </p:spTree>
    <p:extLst>
      <p:ext uri="{BB962C8B-B14F-4D97-AF65-F5344CB8AC3E}">
        <p14:creationId xmlns:p14="http://schemas.microsoft.com/office/powerpoint/2010/main" val="6295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692696"/>
            <a:ext cx="8028384" cy="0"/>
          </a:xfrm>
          <a:prstGeom prst="line">
            <a:avLst/>
          </a:prstGeom>
          <a:noFill/>
          <a:ln w="381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89825" y="116632"/>
            <a:ext cx="7072970" cy="625812"/>
          </a:xfrm>
          <a:prstGeom prst="rect">
            <a:avLst/>
          </a:prstGeom>
          <a:noFill/>
        </p:spPr>
        <p:txBody>
          <a:bodyPr wrap="none" rtlCol="0">
            <a:spAutoFit/>
          </a:bodyPr>
          <a:lstStyle/>
          <a:p>
            <a:r>
              <a:rPr lang="en-IE" sz="3200" dirty="0" smtClean="0"/>
              <a:t>Antiretroviral therapy as prevention….</a:t>
            </a:r>
            <a:endParaRPr lang="en-IE" sz="3200" dirty="0"/>
          </a:p>
        </p:txBody>
      </p:sp>
      <p:sp>
        <p:nvSpPr>
          <p:cNvPr id="5" name="Text Box 8"/>
          <p:cNvSpPr txBox="1">
            <a:spLocks noChangeArrowheads="1"/>
          </p:cNvSpPr>
          <p:nvPr/>
        </p:nvSpPr>
        <p:spPr bwMode="auto">
          <a:xfrm>
            <a:off x="179513" y="764704"/>
            <a:ext cx="8568952" cy="89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buFontTx/>
              <a:buChar char="•"/>
              <a:defRPr/>
            </a:pPr>
            <a:r>
              <a:rPr lang="en-IE" sz="2400" dirty="0" smtClean="0">
                <a:solidFill>
                  <a:srgbClr val="72BFC5"/>
                </a:solidFill>
                <a:cs typeface="+mn-cs"/>
              </a:rPr>
              <a:t> Does treatment of the HIV+ person prevent onward HIV transmission?</a:t>
            </a:r>
            <a:endParaRPr lang="en-GB" sz="2400" dirty="0" smtClean="0">
              <a:solidFill>
                <a:srgbClr val="72BFC5"/>
              </a:solidFill>
              <a:cs typeface="+mn-cs"/>
            </a:endParaRPr>
          </a:p>
        </p:txBody>
      </p:sp>
      <p:sp>
        <p:nvSpPr>
          <p:cNvPr id="6" name="Text Box 8"/>
          <p:cNvSpPr txBox="1">
            <a:spLocks noChangeArrowheads="1"/>
          </p:cNvSpPr>
          <p:nvPr/>
        </p:nvSpPr>
        <p:spPr bwMode="auto">
          <a:xfrm>
            <a:off x="179512" y="1726592"/>
            <a:ext cx="856895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buFontTx/>
              <a:buChar char="•"/>
              <a:defRPr/>
            </a:pPr>
            <a:r>
              <a:rPr lang="en-IE" sz="2400" dirty="0" smtClean="0">
                <a:solidFill>
                  <a:srgbClr val="000066"/>
                </a:solidFill>
                <a:cs typeface="+mn-cs"/>
              </a:rPr>
              <a:t> </a:t>
            </a:r>
            <a:r>
              <a:rPr lang="en-IE" sz="2400" dirty="0" smtClean="0">
                <a:solidFill>
                  <a:srgbClr val="000066"/>
                </a:solidFill>
              </a:rPr>
              <a:t>If ART prevents transmission are condoms still needed</a:t>
            </a:r>
            <a:r>
              <a:rPr lang="en-IE" sz="2400" dirty="0" smtClean="0">
                <a:solidFill>
                  <a:srgbClr val="000066"/>
                </a:solidFill>
                <a:cs typeface="+mn-cs"/>
              </a:rPr>
              <a:t>?</a:t>
            </a:r>
            <a:endParaRPr lang="en-GB" sz="2400" dirty="0" smtClean="0">
              <a:solidFill>
                <a:srgbClr val="000066"/>
              </a:solidFill>
              <a:cs typeface="+mn-cs"/>
            </a:endParaRPr>
          </a:p>
        </p:txBody>
      </p:sp>
    </p:spTree>
    <p:extLst>
      <p:ext uri="{BB962C8B-B14F-4D97-AF65-F5344CB8AC3E}">
        <p14:creationId xmlns:p14="http://schemas.microsoft.com/office/powerpoint/2010/main" val="13327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ucdmater white">
  <a:themeElements>
    <a:clrScheme name="ucdmater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dmater whi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10000"/>
          </a:lnSpc>
          <a:spcBef>
            <a:spcPct val="0"/>
          </a:spcBef>
          <a:spcAft>
            <a:spcPct val="0"/>
          </a:spcAft>
          <a:buClrTx/>
          <a:buSzTx/>
          <a:buFontTx/>
          <a:buNone/>
          <a:tabLst/>
          <a:defRPr kumimoji="0" lang="en-GB" sz="2400" b="0" i="0" u="none" strike="noStrike" cap="none" normalizeH="0" baseline="0" smtClean="0">
            <a:ln>
              <a:noFill/>
            </a:ln>
            <a:solidFill>
              <a:srgbClr val="000066"/>
            </a:solidFill>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10000"/>
          </a:lnSpc>
          <a:spcBef>
            <a:spcPct val="0"/>
          </a:spcBef>
          <a:spcAft>
            <a:spcPct val="0"/>
          </a:spcAft>
          <a:buClrTx/>
          <a:buSzTx/>
          <a:buFontTx/>
          <a:buNone/>
          <a:tabLst/>
          <a:defRPr kumimoji="0" lang="en-GB" sz="2400" b="0" i="0" u="none" strike="noStrike" cap="none" normalizeH="0" baseline="0" smtClean="0">
            <a:ln>
              <a:noFill/>
            </a:ln>
            <a:solidFill>
              <a:srgbClr val="000066"/>
            </a:solidFill>
            <a:effectLst/>
            <a:latin typeface="Arial" pitchFamily="34" charset="0"/>
          </a:defRPr>
        </a:defPPr>
      </a:lstStyle>
    </a:lnDef>
  </a:objectDefaults>
  <a:extraClrSchemeLst>
    <a:extraClrScheme>
      <a:clrScheme name="ucdmater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dmater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dmater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dmater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dmater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dmater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dmater whi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dmater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dmater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dmater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dmater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dmater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2">
            <a:schemeClr val="bg2">
              <a:alpha val="50000"/>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ZA"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2">
            <a:schemeClr val="bg2">
              <a:alpha val="50000"/>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ZA"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PTN 052 Plenary June 6 MSC">
  <a:themeElements>
    <a:clrScheme name="HPTN 052 Plenary June 6 MS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PTN 052 Plenary June 6 MSC">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HPTN 052 Plenary June 6 MS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PTN 052 Plenary June 6 MS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PTN 052 Plenary June 6 MS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PTN 052 Plenary June 6 MS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PTN 052 Plenary June 6 MS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PTN 052 Plenary June 6 MS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PTN 052 Plenary June 6 MS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PTN 052 Plenary June 6 MS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PTN 052 Plenary June 6 MS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PTN 052 Plenary June 6 MS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PTN 052 Plenary June 6 MS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PTN 052 Plenary June 6 MS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10913</TotalTime>
  <Words>1290</Words>
  <Application>Microsoft Office PowerPoint</Application>
  <PresentationFormat>On-screen Show (4:3)</PresentationFormat>
  <Paragraphs>256</Paragraphs>
  <Slides>25</Slides>
  <Notes>9</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25</vt:i4>
      </vt:variant>
    </vt:vector>
  </HeadingPairs>
  <TitlesOfParts>
    <vt:vector size="31" baseType="lpstr">
      <vt:lpstr>ucdmater white</vt:lpstr>
      <vt:lpstr>Office Theme</vt:lpstr>
      <vt:lpstr>HPTN 052 Plenary June 6 MSC</vt:lpstr>
      <vt:lpstr>Modèle par défaut</vt:lpstr>
      <vt:lpstr>1_Modèle par défaut</vt:lpstr>
      <vt:lpstr>Worksheet</vt:lpstr>
      <vt:lpstr>PowerPoint Presentation</vt:lpstr>
      <vt:lpstr>PowerPoint Presentation</vt:lpstr>
      <vt:lpstr>PowerPoint Presentation</vt:lpstr>
      <vt:lpstr>PowerPoint Presentation</vt:lpstr>
      <vt:lpstr>PowerPoint Presentation</vt:lpstr>
      <vt:lpstr>Myron S. Cohen, MD Protocol Chair 6th IAS Conference, Rome, Italy July 18, 2011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UNAIDS 90-90-90:  HIV Treatment Targets for 2020 with Global Estimates (2013) </vt:lpstr>
      <vt:lpstr>PowerPoint Presentation</vt:lpstr>
      <vt:lpstr>PowerPoint Presentation</vt:lpstr>
      <vt:lpstr>PowerPoint Presentation</vt:lpstr>
      <vt:lpstr>Study Design</vt:lpstr>
      <vt:lpstr>PowerPoint Presentation</vt:lpstr>
      <vt:lpstr>  KM Estimates of Time to  HIV-1 Infection (mITT Population)  </vt:lpstr>
      <vt:lpstr> </vt:lpstr>
      <vt:lpstr>PowerPoint Presentation</vt:lpstr>
      <vt:lpstr>PowerPoint Presentation</vt:lpstr>
      <vt:lpstr>PowerPoint Presentation</vt:lpstr>
    </vt:vector>
  </TitlesOfParts>
  <Company>University College Dublin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Paddy Mallon</dc:creator>
  <cp:lastModifiedBy>infd</cp:lastModifiedBy>
  <cp:revision>309</cp:revision>
  <cp:lastPrinted>2005-08-24T15:39:55Z</cp:lastPrinted>
  <dcterms:created xsi:type="dcterms:W3CDTF">2007-04-17T09:47:18Z</dcterms:created>
  <dcterms:modified xsi:type="dcterms:W3CDTF">2017-04-20T11:12:37Z</dcterms:modified>
</cp:coreProperties>
</file>